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32"/>
  </p:notesMasterIdLst>
  <p:sldIdLst>
    <p:sldId id="260" r:id="rId2"/>
    <p:sldId id="281" r:id="rId3"/>
    <p:sldId id="282" r:id="rId4"/>
    <p:sldId id="314" r:id="rId5"/>
    <p:sldId id="283" r:id="rId6"/>
    <p:sldId id="284" r:id="rId7"/>
    <p:sldId id="310" r:id="rId8"/>
    <p:sldId id="311" r:id="rId9"/>
    <p:sldId id="312" r:id="rId10"/>
    <p:sldId id="263" r:id="rId11"/>
    <p:sldId id="308" r:id="rId12"/>
    <p:sldId id="309" r:id="rId13"/>
    <p:sldId id="300" r:id="rId14"/>
    <p:sldId id="301" r:id="rId15"/>
    <p:sldId id="302" r:id="rId16"/>
    <p:sldId id="303" r:id="rId17"/>
    <p:sldId id="270" r:id="rId18"/>
    <p:sldId id="291" r:id="rId19"/>
    <p:sldId id="292" r:id="rId20"/>
    <p:sldId id="293" r:id="rId21"/>
    <p:sldId id="304" r:id="rId22"/>
    <p:sldId id="305" r:id="rId23"/>
    <p:sldId id="306" r:id="rId24"/>
    <p:sldId id="307" r:id="rId25"/>
    <p:sldId id="277" r:id="rId26"/>
    <p:sldId id="297" r:id="rId27"/>
    <p:sldId id="298" r:id="rId28"/>
    <p:sldId id="278" r:id="rId29"/>
    <p:sldId id="299" r:id="rId30"/>
    <p:sldId id="279" r:id="rId31"/>
  </p:sldIdLst>
  <p:sldSz cx="9144000" cy="6858000" type="screen4x3"/>
  <p:notesSz cx="6858000" cy="9144000"/>
  <p:defaultTextStyle>
    <a:defPPr>
      <a:defRPr lang="sl-S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006600"/>
    <a:srgbClr val="996633"/>
    <a:srgbClr val="669900"/>
    <a:srgbClr val="FF3399"/>
    <a:srgbClr val="C8D7EA"/>
    <a:srgbClr val="FF0168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88" autoAdjust="0"/>
    <p:restoredTop sz="94667" autoAdjust="0"/>
  </p:normalViewPr>
  <p:slideViewPr>
    <p:cSldViewPr>
      <p:cViewPr>
        <p:scale>
          <a:sx n="100" d="100"/>
          <a:sy n="100" d="100"/>
        </p:scale>
        <p:origin x="-912" y="61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7B0D94B3-7707-4AFA-A936-6BE0B4DC4A5C}" type="datetimeFigureOut">
              <a:rPr lang="sl-SI"/>
              <a:pPr>
                <a:defRPr/>
              </a:pPr>
              <a:t>18.7.2014</a:t>
            </a:fld>
            <a:endParaRPr lang="sl-SI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noProof="0" smtClean="0"/>
              <a:t>Kliknite, če želite urediti sloge besedila matrice</a:t>
            </a:r>
          </a:p>
          <a:p>
            <a:pPr lvl="1"/>
            <a:r>
              <a:rPr lang="sl-SI" noProof="0" smtClean="0"/>
              <a:t>Druga raven</a:t>
            </a:r>
          </a:p>
          <a:p>
            <a:pPr lvl="2"/>
            <a:r>
              <a:rPr lang="sl-SI" noProof="0" smtClean="0"/>
              <a:t>Tretja raven</a:t>
            </a:r>
          </a:p>
          <a:p>
            <a:pPr lvl="3"/>
            <a:r>
              <a:rPr lang="sl-SI" noProof="0" smtClean="0"/>
              <a:t>Četrta raven</a:t>
            </a:r>
          </a:p>
          <a:p>
            <a:pPr lvl="4"/>
            <a:r>
              <a:rPr lang="sl-SI" noProof="0" smtClean="0"/>
              <a:t>Peta raven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EC4C0E54-75C6-4AB2-BA3C-FC68CC6DAE92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Kliknite, če želite urediti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6D983-2C48-4E69-B020-C7CD16AA72CB}" type="datetimeFigureOut">
              <a:rPr lang="sl-SI"/>
              <a:pPr>
                <a:defRPr/>
              </a:pPr>
              <a:t>18.7.2014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CECE4-E41E-4081-AC6F-11CA791E2AF0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53A9A-D2E5-460A-B2AF-99C343F5396A}" type="datetimeFigureOut">
              <a:rPr lang="sl-SI"/>
              <a:pPr>
                <a:defRPr/>
              </a:pPr>
              <a:t>18.7.2014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42074-5807-4586-A53E-5E482539879C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A15D7-4762-4653-A292-D309EA4EC9CF}" type="datetimeFigureOut">
              <a:rPr lang="sl-SI"/>
              <a:pPr>
                <a:defRPr/>
              </a:pPr>
              <a:t>18.7.2014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6DFE6-2E7D-4C48-BFEC-61EDC7CB1B49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A5DB9-DA6C-4BBE-B474-E30216ADDEB6}" type="datetimeFigureOut">
              <a:rPr lang="sl-SI"/>
              <a:pPr>
                <a:defRPr/>
              </a:pPr>
              <a:t>18.7.2014</a:t>
            </a:fld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0A867-BCFC-48E4-892E-7368624D7427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E789E-2DE0-4359-9FE2-AE278C7E3BD5}" type="datetimeFigureOut">
              <a:rPr lang="sl-SI"/>
              <a:pPr>
                <a:defRPr/>
              </a:pPr>
              <a:t>18.7.2014</a:t>
            </a:fld>
            <a:endParaRPr lang="sl-SI"/>
          </a:p>
        </p:txBody>
      </p:sp>
      <p:sp>
        <p:nvSpPr>
          <p:cNvPr id="8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DEFA9-8C68-474A-861A-3012BB1CAD97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3DABF-0C5E-44B5-99CA-1A2262774D54}" type="datetimeFigureOut">
              <a:rPr lang="sl-SI"/>
              <a:pPr>
                <a:defRPr/>
              </a:pPr>
              <a:t>18.7.2014</a:t>
            </a:fld>
            <a:endParaRPr lang="sl-SI"/>
          </a:p>
        </p:txBody>
      </p:sp>
      <p:sp>
        <p:nvSpPr>
          <p:cNvPr id="4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8B3AD-CF52-4501-94D8-DA7F9777B37A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0FAB3-8DD4-44FD-AC79-6AF6FCA21661}" type="datetimeFigureOut">
              <a:rPr lang="sl-SI"/>
              <a:pPr>
                <a:defRPr/>
              </a:pPr>
              <a:t>18.7.2014</a:t>
            </a:fld>
            <a:endParaRPr lang="sl-SI"/>
          </a:p>
        </p:txBody>
      </p:sp>
      <p:sp>
        <p:nvSpPr>
          <p:cNvPr id="3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F8536-6DDA-4C31-9AD2-EA23A3D9EC9F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F0048-08E3-4C40-8E01-163810AF9BFA}" type="datetimeFigureOut">
              <a:rPr lang="sl-SI"/>
              <a:pPr>
                <a:defRPr/>
              </a:pPr>
              <a:t>18.7.2014</a:t>
            </a:fld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7555B-55BB-4CAB-BAC5-10B7F8BDDD29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4D5B5-B462-4D47-A08E-BA255B4BDEC2}" type="datetimeFigureOut">
              <a:rPr lang="sl-SI"/>
              <a:pPr>
                <a:defRPr/>
              </a:pPr>
              <a:t>18.7.2014</a:t>
            </a:fld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B43B6-0D37-4D2B-9227-9A7CFE1C51C5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603C6-16D9-4E8B-9BA6-39439D62B971}" type="datetimeFigureOut">
              <a:rPr lang="sl-SI"/>
              <a:pPr>
                <a:defRPr/>
              </a:pPr>
              <a:t>18.7.2014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ADA42-F399-4BB6-9EE3-5A813A7D1876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FFC9E-3F3A-4CB5-BF4E-3BEB3D75DB51}" type="datetimeFigureOut">
              <a:rPr lang="sl-SI"/>
              <a:pPr>
                <a:defRPr/>
              </a:pPr>
              <a:t>18.7.2014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93E06-77C5-4F78-91AC-C4054C3D4996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grada naslova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 smtClean="0"/>
              <a:t>Kliknite, če želite urediti slog naslova matrice</a:t>
            </a:r>
          </a:p>
        </p:txBody>
      </p:sp>
      <p:sp>
        <p:nvSpPr>
          <p:cNvPr id="1027" name="Ograda besedila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20BF11E-6775-4283-B2A9-2F898BE46697}" type="datetimeFigureOut">
              <a:rPr lang="sl-SI"/>
              <a:pPr>
                <a:defRPr/>
              </a:pPr>
              <a:t>18.7.2014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AACA40D-BE02-4401-A9BC-C3EB4DDA12BD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damjana.gruden@guest.arnes.s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Slika 8" descr="logo 1 scnm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ext Box 11"/>
          <p:cNvSpPr txBox="1">
            <a:spLocks noChangeArrowheads="1"/>
          </p:cNvSpPr>
          <p:nvPr/>
        </p:nvSpPr>
        <p:spPr bwMode="auto">
          <a:xfrm>
            <a:off x="1042988" y="260350"/>
            <a:ext cx="6697662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1400" b="1"/>
              <a:t>ŠOLSKI CENTER </a:t>
            </a:r>
          </a:p>
          <a:p>
            <a:r>
              <a:rPr lang="sl-SI" sz="1400" b="1"/>
              <a:t>Novo mesto</a:t>
            </a:r>
          </a:p>
          <a:p>
            <a:r>
              <a:rPr lang="sl-SI" sz="1400" b="1"/>
              <a:t>Medpodjetniški izobraževalni center</a:t>
            </a:r>
          </a:p>
          <a:p>
            <a:pPr algn="ctr"/>
            <a:endParaRPr lang="sl-SI" sz="3600" b="1"/>
          </a:p>
        </p:txBody>
      </p:sp>
      <p:sp>
        <p:nvSpPr>
          <p:cNvPr id="12" name="Zaobljeni pravokotnik 11"/>
          <p:cNvSpPr/>
          <p:nvPr/>
        </p:nvSpPr>
        <p:spPr>
          <a:xfrm>
            <a:off x="611188" y="5949950"/>
            <a:ext cx="8208962" cy="720725"/>
          </a:xfrm>
          <a:prstGeom prst="roundRect">
            <a:avLst/>
          </a:prstGeom>
          <a:solidFill>
            <a:srgbClr val="F57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l-SI" sz="2800" b="1" dirty="0" err="1"/>
              <a:t>www.sc</a:t>
            </a:r>
            <a:r>
              <a:rPr lang="sl-SI" sz="2800" b="1" dirty="0"/>
              <a:t>-</a:t>
            </a:r>
            <a:r>
              <a:rPr lang="sl-SI" sz="2800" b="1" dirty="0" err="1"/>
              <a:t>nm.si</a:t>
            </a:r>
            <a:endParaRPr lang="sl-SI" sz="2800" b="1" dirty="0"/>
          </a:p>
        </p:txBody>
      </p:sp>
      <p:pic>
        <p:nvPicPr>
          <p:cNvPr id="14340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Pravokotnik 10"/>
          <p:cNvSpPr>
            <a:spLocks noChangeArrowheads="1"/>
          </p:cNvSpPr>
          <p:nvPr/>
        </p:nvSpPr>
        <p:spPr bwMode="auto">
          <a:xfrm>
            <a:off x="1547813" y="2133600"/>
            <a:ext cx="648017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l-SI" sz="4000" b="1" dirty="0"/>
              <a:t> IZOBRAŽEVANJE BREZPOSELNIH OSEB </a:t>
            </a:r>
          </a:p>
          <a:p>
            <a:pPr algn="ctr"/>
            <a:r>
              <a:rPr lang="sl-SI" sz="4000" b="1" dirty="0"/>
              <a:t>V LETU </a:t>
            </a:r>
            <a:r>
              <a:rPr lang="sl-SI" sz="4000" b="1" dirty="0" smtClean="0"/>
              <a:t>2014  </a:t>
            </a:r>
            <a:endParaRPr lang="sl-SI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42988" y="549275"/>
            <a:ext cx="7643812" cy="792163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1600" b="1" dirty="0" smtClean="0">
                <a:latin typeface="Arial" pitchFamily="34" charset="0"/>
                <a:cs typeface="Arial" pitchFamily="34" charset="0"/>
              </a:rPr>
            </a:b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1600" b="1" dirty="0" smtClean="0">
                <a:latin typeface="Arial" pitchFamily="34" charset="0"/>
                <a:cs typeface="Arial" pitchFamily="34" charset="0"/>
              </a:rPr>
            </a:b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r>
              <a:rPr lang="sl-SI" b="1" dirty="0" smtClean="0"/>
              <a:t/>
            </a:r>
            <a:br>
              <a:rPr lang="sl-SI" b="1" dirty="0" smtClean="0"/>
            </a:b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752975"/>
          </a:xfrm>
        </p:spPr>
        <p:txBody>
          <a:bodyPr rtlCol="0">
            <a:normAutofit fontScale="92500" lnSpcReduction="20000"/>
          </a:bodyPr>
          <a:lstStyle/>
          <a:p>
            <a:pPr fontAlgn="auto">
              <a:lnSpc>
                <a:spcPct val="134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l-SI" sz="2600" dirty="0" smtClean="0">
                <a:latin typeface="Arial" pitchFamily="34" charset="0"/>
                <a:cs typeface="Arial" pitchFamily="34" charset="0"/>
              </a:rPr>
              <a:t>Projekt je namenjen izključno izobraževanju brezposelnih oseb na področju Republike Slovenije.</a:t>
            </a:r>
          </a:p>
          <a:p>
            <a:pPr fontAlgn="auto">
              <a:lnSpc>
                <a:spcPct val="134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sl-SI" sz="26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134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l-SI" sz="2600" dirty="0" smtClean="0">
                <a:latin typeface="Arial" pitchFamily="34" charset="0"/>
                <a:cs typeface="Arial" pitchFamily="34" charset="0"/>
              </a:rPr>
              <a:t>V projekt so vključeni vsi Medpodjetniški izobraževalni centri v RS.</a:t>
            </a:r>
          </a:p>
          <a:p>
            <a:pPr fontAlgn="auto">
              <a:lnSpc>
                <a:spcPct val="134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sl-SI" sz="26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134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l-SI" sz="2600" dirty="0" smtClean="0">
                <a:latin typeface="Arial" pitchFamily="34" charset="0"/>
                <a:cs typeface="Arial" pitchFamily="34" charset="0"/>
              </a:rPr>
              <a:t>Projekt je bil odobren 27. maja 2014 s sklepom ministra MIZŠ in sicer na osnovi letnega programa izobraževanja odraslih oseb v RS za leto 2014, ki ga je sprejela  Vlada RS 25. 2. 2014.  </a:t>
            </a:r>
          </a:p>
          <a:p>
            <a:pPr fontAlgn="auto">
              <a:lnSpc>
                <a:spcPct val="134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sl-SI" sz="4200" dirty="0" smtClean="0">
              <a:latin typeface="Arial" pitchFamily="34" charset="0"/>
              <a:cs typeface="Arial" pitchFamily="34" charset="0"/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sl-SI" sz="4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7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Slika 8" descr="logo 1 scnm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42988" y="476250"/>
            <a:ext cx="7643812" cy="865188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1600" b="1" dirty="0" smtClean="0">
                <a:latin typeface="Arial" pitchFamily="34" charset="0"/>
                <a:cs typeface="Arial" pitchFamily="34" charset="0"/>
              </a:rPr>
            </a:b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1600" b="1" dirty="0" smtClean="0">
                <a:latin typeface="Arial" pitchFamily="34" charset="0"/>
                <a:cs typeface="Arial" pitchFamily="34" charset="0"/>
              </a:rPr>
            </a:b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r>
              <a:rPr lang="sl-SI" b="1" dirty="0" smtClean="0"/>
              <a:t/>
            </a:r>
            <a:br>
              <a:rPr lang="sl-SI" b="1" dirty="0" smtClean="0"/>
            </a:b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249737"/>
          </a:xfrm>
        </p:spPr>
        <p:txBody>
          <a:bodyPr rtlCol="0">
            <a:normAutofit fontScale="77500" lnSpcReduction="20000"/>
          </a:bodyPr>
          <a:lstStyle/>
          <a:p>
            <a:pPr fontAlgn="auto">
              <a:lnSpc>
                <a:spcPct val="134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l-SI" sz="3100" dirty="0" smtClean="0">
                <a:latin typeface="Arial" pitchFamily="34" charset="0"/>
                <a:cs typeface="Arial" pitchFamily="34" charset="0"/>
              </a:rPr>
              <a:t>Izobraževanje je za vse udeležence brezplačno oziroma stroške izobraževanja bo krilo- financiralo Ministrstvo za izobraževanje znanost in šport.</a:t>
            </a:r>
          </a:p>
          <a:p>
            <a:pPr fontAlgn="auto">
              <a:lnSpc>
                <a:spcPct val="134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sl-SI" sz="31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134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l-SI" sz="3100" dirty="0" smtClean="0">
                <a:latin typeface="Arial" pitchFamily="34" charset="0"/>
                <a:cs typeface="Arial" pitchFamily="34" charset="0"/>
              </a:rPr>
              <a:t>Programi izobraževanja za pridobitev dodatnih poklicnih kompetenc so oblikovani na podlagi potreb na trgu dela in na podlagi 68. člena Zakona o poklicnem in strokovnem izobraževanju (Uradni list RS št. 79/06).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sl-SI" dirty="0"/>
          </a:p>
        </p:txBody>
      </p:sp>
      <p:pic>
        <p:nvPicPr>
          <p:cNvPr id="17411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Slika 8" descr="logo 1 scnm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42988" y="476250"/>
            <a:ext cx="7643812" cy="865188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1600" b="1" dirty="0" smtClean="0">
                <a:latin typeface="Arial" pitchFamily="34" charset="0"/>
                <a:cs typeface="Arial" pitchFamily="34" charset="0"/>
              </a:rPr>
            </a:b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1600" b="1" dirty="0" smtClean="0">
                <a:latin typeface="Arial" pitchFamily="34" charset="0"/>
                <a:cs typeface="Arial" pitchFamily="34" charset="0"/>
              </a:rPr>
            </a:b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r>
              <a:rPr lang="sl-SI" b="1" dirty="0" smtClean="0"/>
              <a:t/>
            </a:r>
            <a:br>
              <a:rPr lang="sl-SI" b="1" dirty="0" smtClean="0"/>
            </a:b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249737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None/>
              <a:defRPr/>
            </a:pPr>
            <a:r>
              <a:rPr lang="sl-SI" sz="2400" dirty="0" smtClean="0">
                <a:latin typeface="Arial" pitchFamily="34" charset="0"/>
                <a:cs typeface="Arial" pitchFamily="34" charset="0"/>
              </a:rPr>
              <a:t>IZOBRAŽEVANJE BO V LETU 2013</a:t>
            </a:r>
          </a:p>
          <a:p>
            <a:pPr fontAlgn="auto">
              <a:spcAft>
                <a:spcPts val="0"/>
              </a:spcAft>
              <a:buNone/>
              <a:defRPr/>
            </a:pPr>
            <a:endParaRPr lang="sl-SI" sz="24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None/>
              <a:defRPr/>
            </a:pPr>
            <a:r>
              <a:rPr lang="sl-SI" sz="2400" dirty="0" smtClean="0">
                <a:latin typeface="Arial" pitchFamily="34" charset="0"/>
                <a:cs typeface="Arial" pitchFamily="34" charset="0"/>
              </a:rPr>
              <a:t>ZRSZ OS Novo mesto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l-SI" sz="2400" dirty="0" smtClean="0">
                <a:latin typeface="Arial" pitchFamily="34" charset="0"/>
                <a:cs typeface="Arial" pitchFamily="34" charset="0"/>
              </a:rPr>
              <a:t>31 vključenih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l-SI" sz="2400" dirty="0" smtClean="0">
                <a:latin typeface="Arial" pitchFamily="34" charset="0"/>
                <a:cs typeface="Arial" pitchFamily="34" charset="0"/>
              </a:rPr>
              <a:t>28 uspešno zaključilo program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l-SI" sz="2400" dirty="0" smtClean="0">
                <a:latin typeface="Arial" pitchFamily="34" charset="0"/>
                <a:cs typeface="Arial" pitchFamily="34" charset="0"/>
              </a:rPr>
              <a:t>11 udeležencev programa se je zaposlilo (39 %)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sl-SI" sz="24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None/>
              <a:defRPr/>
            </a:pPr>
            <a:r>
              <a:rPr lang="sl-SI" sz="2400" dirty="0" smtClean="0">
                <a:latin typeface="Arial" pitchFamily="34" charset="0"/>
                <a:cs typeface="Arial" pitchFamily="34" charset="0"/>
              </a:rPr>
              <a:t>ZRSZ OS Sevnica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l-SI" sz="2400" dirty="0" smtClean="0">
                <a:latin typeface="Arial" pitchFamily="34" charset="0"/>
                <a:cs typeface="Arial" pitchFamily="34" charset="0"/>
              </a:rPr>
              <a:t>11 vključenih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l-SI" sz="2400" dirty="0" smtClean="0">
                <a:latin typeface="Arial" pitchFamily="34" charset="0"/>
                <a:cs typeface="Arial" pitchFamily="34" charset="0"/>
              </a:rPr>
              <a:t>11 uspešno zaključilo program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l-SI" sz="2400" dirty="0" smtClean="0">
                <a:latin typeface="Arial" pitchFamily="34" charset="0"/>
                <a:cs typeface="Arial" pitchFamily="34" charset="0"/>
              </a:rPr>
              <a:t>9 udeležencev programa se je zaposlilo (82 %)</a:t>
            </a:r>
            <a:endParaRPr lang="sl-SI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1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Slika 8" descr="logo 1 scnm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42988" y="549275"/>
            <a:ext cx="7643812" cy="792163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1600" b="1" dirty="0" smtClean="0">
                <a:latin typeface="Arial" pitchFamily="34" charset="0"/>
                <a:cs typeface="Arial" pitchFamily="34" charset="0"/>
              </a:rPr>
            </a:b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1600" b="1" dirty="0" smtClean="0">
                <a:latin typeface="Arial" pitchFamily="34" charset="0"/>
                <a:cs typeface="Arial" pitchFamily="34" charset="0"/>
              </a:rPr>
            </a:b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r>
              <a:rPr lang="sl-SI" b="1" dirty="0" smtClean="0"/>
              <a:t/>
            </a:r>
            <a:br>
              <a:rPr lang="sl-SI" b="1" dirty="0" smtClean="0"/>
            </a:b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51520" y="1196975"/>
            <a:ext cx="8784976" cy="5327650"/>
          </a:xfrm>
        </p:spPr>
        <p:txBody>
          <a:bodyPr rtlCol="0">
            <a:normAutofit fontScale="92500"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sl-SI" sz="24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l-SI" sz="2600" dirty="0" smtClean="0">
                <a:latin typeface="Arial" pitchFamily="34" charset="0"/>
                <a:cs typeface="Arial" pitchFamily="34" charset="0"/>
              </a:rPr>
              <a:t>Programi se izvajajo v obsegu 104 ure in vključujejo teoretične vsebine (</a:t>
            </a:r>
            <a:r>
              <a:rPr lang="sl-SI" sz="2600" dirty="0" err="1" smtClean="0">
                <a:latin typeface="Arial" pitchFamily="34" charset="0"/>
                <a:cs typeface="Arial" pitchFamily="34" charset="0"/>
              </a:rPr>
              <a:t>max</a:t>
            </a:r>
            <a:r>
              <a:rPr lang="sl-SI" sz="2600" dirty="0" smtClean="0">
                <a:latin typeface="Arial" pitchFamily="34" charset="0"/>
                <a:cs typeface="Arial" pitchFamily="34" charset="0"/>
              </a:rPr>
              <a:t>. 40 %) in praktično delo (min. 60 %).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sl-SI" sz="2900" dirty="0" smtClean="0"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sl-SI" sz="2400" b="1" dirty="0" smtClean="0">
                <a:latin typeface="Arial" pitchFamily="34" charset="0"/>
                <a:cs typeface="Arial" pitchFamily="34" charset="0"/>
              </a:rPr>
              <a:t>STROJNIŠTVO – CNC TEHNOLOGIJA</a:t>
            </a:r>
          </a:p>
          <a:p>
            <a:pPr marL="457200" indent="-45720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l-SI" sz="2400" b="1" dirty="0" smtClean="0">
                <a:latin typeface="Arial" pitchFamily="34" charset="0"/>
                <a:cs typeface="Arial" pitchFamily="34" charset="0"/>
              </a:rPr>
              <a:t>			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sl-SI" sz="2400" b="1" dirty="0" smtClean="0">
                <a:latin typeface="Arial" pitchFamily="34" charset="0"/>
                <a:cs typeface="Arial" pitchFamily="34" charset="0"/>
              </a:rPr>
              <a:t>ELEKTROTEHNIKA – ELEKTRIČNE INSTALACIJE</a:t>
            </a:r>
          </a:p>
          <a:p>
            <a:pPr marL="457200" indent="-457200" fontAlgn="auto">
              <a:spcAft>
                <a:spcPts val="0"/>
              </a:spcAft>
              <a:buNone/>
              <a:defRPr/>
            </a:pPr>
            <a:endParaRPr lang="sl-SI" sz="24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Aft>
                <a:spcPts val="0"/>
              </a:spcAft>
              <a:buNone/>
              <a:defRPr/>
            </a:pPr>
            <a:r>
              <a:rPr lang="sl-SI" sz="2400" b="1" dirty="0" smtClean="0">
                <a:latin typeface="Arial" pitchFamily="34" charset="0"/>
                <a:cs typeface="Arial" pitchFamily="34" charset="0"/>
              </a:rPr>
              <a:t>3.	GRADBENIŠTVO – ZAKLJUČNA DELA V GRADBENIŠTVU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l-SI" sz="2400" b="1" dirty="0" smtClean="0">
                <a:latin typeface="Arial" pitchFamily="34" charset="0"/>
                <a:cs typeface="Arial" pitchFamily="34" charset="0"/>
              </a:rPr>
              <a:t>	 </a:t>
            </a:r>
          </a:p>
          <a:p>
            <a:pPr marL="457200" indent="-457200" fontAlgn="auto">
              <a:spcAft>
                <a:spcPts val="0"/>
              </a:spcAft>
              <a:buNone/>
              <a:defRPr/>
            </a:pPr>
            <a:r>
              <a:rPr lang="sl-SI" sz="2400" b="1" dirty="0" smtClean="0">
                <a:latin typeface="Arial" pitchFamily="34" charset="0"/>
                <a:cs typeface="Arial" pitchFamily="34" charset="0"/>
              </a:rPr>
              <a:t>4.	LESARSTVO - OBLIKOVANJE LESA</a:t>
            </a:r>
          </a:p>
          <a:p>
            <a:pPr marL="457200" indent="-45720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l-SI" sz="2400" b="1" dirty="0" smtClean="0">
                <a:latin typeface="Arial" pitchFamily="34" charset="0"/>
                <a:cs typeface="Arial" pitchFamily="34" charset="0"/>
              </a:rPr>
              <a:t>		</a:t>
            </a:r>
          </a:p>
          <a:p>
            <a:pPr marL="457200" indent="-457200" fontAlgn="auto">
              <a:spcAft>
                <a:spcPts val="0"/>
              </a:spcAft>
              <a:buNone/>
              <a:defRPr/>
            </a:pPr>
            <a:r>
              <a:rPr lang="sl-SI" sz="2400" b="1" dirty="0" smtClean="0">
                <a:latin typeface="Arial" pitchFamily="34" charset="0"/>
                <a:cs typeface="Arial" pitchFamily="34" charset="0"/>
              </a:rPr>
              <a:t>5.	MEHATRONIKA – ROBOTIKA</a:t>
            </a:r>
          </a:p>
        </p:txBody>
      </p:sp>
      <p:pic>
        <p:nvPicPr>
          <p:cNvPr id="18435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Slika 8" descr="logo 1 scnm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Ograda vsebine 2"/>
          <p:cNvSpPr>
            <a:spLocks noGrp="1"/>
          </p:cNvSpPr>
          <p:nvPr>
            <p:ph idx="1"/>
          </p:nvPr>
        </p:nvSpPr>
        <p:spPr>
          <a:xfrm>
            <a:off x="457200" y="2205038"/>
            <a:ext cx="8229600" cy="360045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sl-SI" sz="4000" dirty="0" smtClean="0">
                <a:latin typeface="Arial" charset="0"/>
                <a:cs typeface="Arial" charset="0"/>
              </a:rPr>
              <a:t>STROJNIŠTVO</a:t>
            </a:r>
          </a:p>
          <a:p>
            <a:pPr algn="ctr">
              <a:buFont typeface="Arial" charset="0"/>
              <a:buNone/>
            </a:pPr>
            <a:endParaRPr lang="sl-SI" sz="2000" b="1" dirty="0" smtClean="0">
              <a:latin typeface="Arial" charset="0"/>
              <a:cs typeface="Arial" charset="0"/>
            </a:endParaRPr>
          </a:p>
          <a:p>
            <a:pPr algn="ctr">
              <a:buFont typeface="Arial" charset="0"/>
              <a:buNone/>
            </a:pPr>
            <a:r>
              <a:rPr lang="sl-SI" sz="4000" b="1" dirty="0" smtClean="0">
                <a:latin typeface="Arial" charset="0"/>
                <a:cs typeface="Arial" charset="0"/>
              </a:rPr>
              <a:t>CNC TEHNOLOGIJA</a:t>
            </a:r>
          </a:p>
          <a:p>
            <a:pPr algn="ctr">
              <a:buFont typeface="Arial" charset="0"/>
              <a:buNone/>
            </a:pPr>
            <a:endParaRPr lang="sl-SI" sz="2400" b="1" dirty="0" smtClean="0">
              <a:latin typeface="Arial" charset="0"/>
              <a:cs typeface="Arial" charset="0"/>
            </a:endParaRPr>
          </a:p>
          <a:p>
            <a:pPr algn="ctr">
              <a:buFont typeface="Arial" charset="0"/>
              <a:buNone/>
            </a:pPr>
            <a:r>
              <a:rPr lang="sl-SI" sz="2400" b="1" dirty="0" smtClean="0">
                <a:latin typeface="Arial" charset="0"/>
                <a:cs typeface="Arial" charset="0"/>
              </a:rPr>
              <a:t>Izvajalec: Leopold Gantar</a:t>
            </a:r>
          </a:p>
          <a:p>
            <a:pPr algn="ctr">
              <a:buFont typeface="Arial" charset="0"/>
              <a:buNone/>
            </a:pPr>
            <a:endParaRPr lang="sl-SI" b="1" dirty="0" smtClean="0">
              <a:latin typeface="Arial" charset="0"/>
              <a:cs typeface="Arial" charset="0"/>
            </a:endParaRPr>
          </a:p>
          <a:p>
            <a:pPr algn="ctr">
              <a:buFont typeface="Arial" charset="0"/>
              <a:buNone/>
            </a:pPr>
            <a:endParaRPr lang="sl-SI" sz="4000" b="1" dirty="0" smtClean="0">
              <a:latin typeface="Arial" charset="0"/>
              <a:cs typeface="Arial" charset="0"/>
            </a:endParaRPr>
          </a:p>
        </p:txBody>
      </p:sp>
      <p:pic>
        <p:nvPicPr>
          <p:cNvPr id="19458" name="Slika 8" descr="logo 1 scn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slov 1"/>
          <p:cNvSpPr>
            <a:spLocks noGrp="1"/>
          </p:cNvSpPr>
          <p:nvPr>
            <p:ph type="title"/>
          </p:nvPr>
        </p:nvSpPr>
        <p:spPr>
          <a:xfrm>
            <a:off x="1042988" y="260350"/>
            <a:ext cx="7643812" cy="936625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r>
              <a:rPr lang="sl-SI" sz="1400" b="1" dirty="0" smtClean="0"/>
              <a:t/>
            </a:r>
            <a:br>
              <a:rPr lang="sl-SI" sz="1400" b="1" dirty="0" smtClean="0"/>
            </a:br>
            <a:endParaRPr lang="sl-SI" sz="1400" dirty="0"/>
          </a:p>
        </p:txBody>
      </p:sp>
      <p:pic>
        <p:nvPicPr>
          <p:cNvPr id="19460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6738" y="333375"/>
            <a:ext cx="3497262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Slika 8" descr="logo 1 scn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slov 1"/>
          <p:cNvSpPr>
            <a:spLocks noGrp="1"/>
          </p:cNvSpPr>
          <p:nvPr>
            <p:ph type="title"/>
          </p:nvPr>
        </p:nvSpPr>
        <p:spPr>
          <a:xfrm>
            <a:off x="1042988" y="404813"/>
            <a:ext cx="7643812" cy="11430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20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2000" b="1" dirty="0" smtClean="0">
                <a:latin typeface="Arial" pitchFamily="34" charset="0"/>
                <a:cs typeface="Arial" pitchFamily="34" charset="0"/>
              </a:rPr>
            </a:br>
            <a:r>
              <a:rPr lang="sl-SI" sz="20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2000" b="1" dirty="0" smtClean="0">
                <a:latin typeface="Arial" pitchFamily="34" charset="0"/>
                <a:cs typeface="Arial" pitchFamily="34" charset="0"/>
              </a:rPr>
            </a:br>
            <a:r>
              <a:rPr lang="sl-SI" sz="20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r>
              <a:rPr lang="sl-SI" b="1" dirty="0" smtClean="0"/>
              <a:t/>
            </a:r>
            <a:br>
              <a:rPr lang="sl-SI" b="1" dirty="0" smtClean="0"/>
            </a:br>
            <a:endParaRPr lang="sl-SI" dirty="0"/>
          </a:p>
        </p:txBody>
      </p:sp>
      <p:pic>
        <p:nvPicPr>
          <p:cNvPr id="20484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ravokotnik 5"/>
          <p:cNvSpPr/>
          <p:nvPr/>
        </p:nvSpPr>
        <p:spPr>
          <a:xfrm>
            <a:off x="467544" y="1340768"/>
            <a:ext cx="48245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400" dirty="0" smtClean="0"/>
              <a:t>Kandidat:</a:t>
            </a:r>
          </a:p>
          <a:p>
            <a:pPr marL="216000" indent="-216000">
              <a:buFont typeface="Arial" pitchFamily="34" charset="0"/>
              <a:buChar char="•"/>
            </a:pPr>
            <a:r>
              <a:rPr lang="sl-SI" sz="2400" dirty="0" smtClean="0"/>
              <a:t>spozna sestavne dele in delovanje CNC strojev,</a:t>
            </a:r>
          </a:p>
          <a:p>
            <a:pPr marL="216000" indent="-216000">
              <a:buFont typeface="Arial" pitchFamily="34" charset="0"/>
              <a:buChar char="•"/>
            </a:pPr>
            <a:r>
              <a:rPr lang="sl-SI" sz="2400" dirty="0" smtClean="0"/>
              <a:t>izdeluje enostavne izdelovalne dokumente,</a:t>
            </a:r>
          </a:p>
          <a:p>
            <a:pPr marL="216000" indent="-216000">
              <a:buFont typeface="Arial" pitchFamily="34" charset="0"/>
              <a:buChar char="•"/>
            </a:pPr>
            <a:r>
              <a:rPr lang="it-IT" sz="2400" dirty="0" err="1" smtClean="0"/>
              <a:t>vpenja</a:t>
            </a:r>
            <a:r>
              <a:rPr lang="it-IT" sz="2400" dirty="0" smtClean="0"/>
              <a:t> </a:t>
            </a:r>
            <a:r>
              <a:rPr lang="sl-SI" sz="2400" dirty="0" smtClean="0"/>
              <a:t>in umerja </a:t>
            </a:r>
            <a:r>
              <a:rPr lang="it-IT" sz="2400" dirty="0" err="1" smtClean="0"/>
              <a:t>orodja</a:t>
            </a:r>
            <a:r>
              <a:rPr lang="sl-SI" sz="2400" dirty="0" smtClean="0"/>
              <a:t>,</a:t>
            </a:r>
          </a:p>
          <a:p>
            <a:pPr marL="216000" indent="-216000">
              <a:buFont typeface="Arial" pitchFamily="34" charset="0"/>
              <a:buChar char="•"/>
            </a:pPr>
            <a:r>
              <a:rPr lang="sl-SI" sz="2400" dirty="0" err="1" smtClean="0"/>
              <a:t>p</a:t>
            </a:r>
            <a:r>
              <a:rPr lang="it-IT" sz="2400" dirty="0" err="1" smtClean="0"/>
              <a:t>ritrdi</a:t>
            </a:r>
            <a:r>
              <a:rPr lang="sl-SI" sz="2400" dirty="0" smtClean="0"/>
              <a:t> </a:t>
            </a:r>
            <a:r>
              <a:rPr lang="it-IT" sz="2400" dirty="0" err="1" smtClean="0"/>
              <a:t>obdelovance</a:t>
            </a:r>
            <a:r>
              <a:rPr lang="it-IT" sz="2400" dirty="0" smtClean="0"/>
              <a:t> in </a:t>
            </a:r>
            <a:r>
              <a:rPr lang="sl-SI" sz="2400" dirty="0" smtClean="0"/>
              <a:t>določi</a:t>
            </a:r>
            <a:r>
              <a:rPr lang="it-IT" sz="2400" dirty="0" smtClean="0"/>
              <a:t> </a:t>
            </a:r>
            <a:r>
              <a:rPr lang="it-IT" sz="2400" dirty="0" err="1" smtClean="0"/>
              <a:t>parametre</a:t>
            </a:r>
            <a:r>
              <a:rPr lang="sl-SI" sz="2400" dirty="0" smtClean="0"/>
              <a:t>,</a:t>
            </a:r>
          </a:p>
        </p:txBody>
      </p:sp>
      <p:pic>
        <p:nvPicPr>
          <p:cNvPr id="25602" name="Picture 2" descr="http://shedplanscourse.com/wp-content/uploads/2014/01/woodworking-cnc-router-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3561" y="1052737"/>
            <a:ext cx="3552394" cy="2664296"/>
          </a:xfrm>
          <a:prstGeom prst="rect">
            <a:avLst/>
          </a:prstGeom>
          <a:noFill/>
        </p:spPr>
      </p:pic>
      <p:sp>
        <p:nvSpPr>
          <p:cNvPr id="8" name="Pravokotnik 7"/>
          <p:cNvSpPr/>
          <p:nvPr/>
        </p:nvSpPr>
        <p:spPr>
          <a:xfrm>
            <a:off x="467544" y="4221088"/>
            <a:ext cx="7776864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indent="-2160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sl-SI" sz="2400" dirty="0" smtClean="0"/>
              <a:t>pripravlja  in ureja programske stavke za CNC-stroje po ISO-DIN-standardih,</a:t>
            </a:r>
          </a:p>
          <a:p>
            <a:pPr marL="216000" indent="-216000">
              <a:buFont typeface="Arial" pitchFamily="34" charset="0"/>
              <a:buChar char="•"/>
            </a:pPr>
            <a:r>
              <a:rPr lang="pl-PL" sz="2400" dirty="0" smtClean="0"/>
              <a:t>zna simulirati proces izdelave na krmilniku,</a:t>
            </a:r>
          </a:p>
          <a:p>
            <a:pPr marL="216000" indent="-216000">
              <a:buFont typeface="Arial" pitchFamily="34" charset="0"/>
              <a:buChar char="•"/>
            </a:pPr>
            <a:r>
              <a:rPr lang="pl-PL" sz="2400" dirty="0" smtClean="0"/>
              <a:t>ročno vodi CNC stroj,</a:t>
            </a:r>
            <a:endParaRPr lang="sl-SI" sz="2400" dirty="0" smtClean="0"/>
          </a:p>
          <a:p>
            <a:pPr marL="216000" indent="-216000">
              <a:buFont typeface="Arial" pitchFamily="34" charset="0"/>
              <a:buChar char="•"/>
            </a:pPr>
            <a:r>
              <a:rPr lang="sl-SI" sz="2400" dirty="0" smtClean="0"/>
              <a:t>programira in  vpisuje progam v CNC-stroj,</a:t>
            </a:r>
            <a:endParaRPr lang="sl-SI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Ograda vsebine 2"/>
          <p:cNvSpPr>
            <a:spLocks noGrp="1"/>
          </p:cNvSpPr>
          <p:nvPr>
            <p:ph idx="1"/>
          </p:nvPr>
        </p:nvSpPr>
        <p:spPr>
          <a:xfrm>
            <a:off x="467544" y="1268760"/>
            <a:ext cx="8208912" cy="2520280"/>
          </a:xfrm>
        </p:spPr>
        <p:txBody>
          <a:bodyPr/>
          <a:lstStyle/>
          <a:p>
            <a:pPr marL="216000" indent="-216000">
              <a:buFont typeface="Arial" pitchFamily="34" charset="0"/>
              <a:buChar char="•"/>
            </a:pPr>
            <a:r>
              <a:rPr lang="sl-SI" sz="2400" dirty="0" smtClean="0">
                <a:latin typeface="Arial" pitchFamily="34" charset="0"/>
                <a:cs typeface="Arial" pitchFamily="34" charset="0"/>
              </a:rPr>
              <a:t>upravlja s krmilniki strojev (shranjuje, testira in ureja izdelovalne programe),</a:t>
            </a:r>
          </a:p>
          <a:p>
            <a:pPr marL="216000" indent="-216000">
              <a:buFont typeface="Arial" pitchFamily="34" charset="0"/>
              <a:buChar char="•"/>
            </a:pPr>
            <a:r>
              <a:rPr lang="sl-SI" sz="2400" dirty="0" smtClean="0">
                <a:latin typeface="Arial" pitchFamily="34" charset="0"/>
                <a:cs typeface="Arial" pitchFamily="34" charset="0"/>
              </a:rPr>
              <a:t>analizira in manipulira z izdelovalno dokumentacijo,</a:t>
            </a:r>
          </a:p>
          <a:p>
            <a:pPr marL="216000" indent="-216000">
              <a:buFont typeface="Arial" pitchFamily="34" charset="0"/>
              <a:buChar char="•"/>
            </a:pPr>
            <a:r>
              <a:rPr lang="sl-SI" sz="2400" dirty="0" smtClean="0">
                <a:latin typeface="Arial" pitchFamily="34" charset="0"/>
                <a:cs typeface="Arial" pitchFamily="34" charset="0"/>
              </a:rPr>
              <a:t>vpenja orodja in izvaja kontrolne meritve v skladu z izdelovalno dokumentacijo,</a:t>
            </a:r>
          </a:p>
        </p:txBody>
      </p:sp>
      <p:pic>
        <p:nvPicPr>
          <p:cNvPr id="21506" name="Slika 8" descr="logo 1 scn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slov 1"/>
          <p:cNvSpPr>
            <a:spLocks noGrp="1"/>
          </p:cNvSpPr>
          <p:nvPr>
            <p:ph type="title"/>
          </p:nvPr>
        </p:nvSpPr>
        <p:spPr>
          <a:xfrm>
            <a:off x="1042988" y="404813"/>
            <a:ext cx="7643812" cy="11430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20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2000" b="1" dirty="0" smtClean="0">
                <a:latin typeface="Arial" pitchFamily="34" charset="0"/>
                <a:cs typeface="Arial" pitchFamily="34" charset="0"/>
              </a:rPr>
            </a:br>
            <a:r>
              <a:rPr lang="sl-SI" sz="20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2000" b="1" dirty="0" smtClean="0">
                <a:latin typeface="Arial" pitchFamily="34" charset="0"/>
                <a:cs typeface="Arial" pitchFamily="34" charset="0"/>
              </a:rPr>
            </a:br>
            <a:r>
              <a:rPr lang="sl-SI" sz="20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r>
              <a:rPr lang="sl-SI" b="1" dirty="0" smtClean="0"/>
              <a:t/>
            </a:r>
            <a:br>
              <a:rPr lang="sl-SI" b="1" dirty="0" smtClean="0"/>
            </a:br>
            <a:endParaRPr lang="sl-SI" dirty="0"/>
          </a:p>
        </p:txBody>
      </p:sp>
      <p:pic>
        <p:nvPicPr>
          <p:cNvPr id="21508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 descr="http://image.popularhotrodding.com/f/tech/1011phr_haas_five_axis_cnc_machine/34592331/1011phr_01_o%2Bhaas_five_axis_cnc_machine%2Bcnc_machin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334" y="3573016"/>
            <a:ext cx="4179162" cy="3168352"/>
          </a:xfrm>
          <a:prstGeom prst="rect">
            <a:avLst/>
          </a:prstGeom>
          <a:noFill/>
        </p:spPr>
      </p:pic>
      <p:sp>
        <p:nvSpPr>
          <p:cNvPr id="7" name="Pravokotnik 6"/>
          <p:cNvSpPr/>
          <p:nvPr/>
        </p:nvSpPr>
        <p:spPr>
          <a:xfrm>
            <a:off x="467544" y="3284984"/>
            <a:ext cx="44644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indent="-216000">
              <a:buFont typeface="Arial" pitchFamily="34" charset="0"/>
              <a:buChar char="•"/>
            </a:pPr>
            <a:r>
              <a:rPr lang="sl-SI" sz="2400" dirty="0" err="1" smtClean="0">
                <a:latin typeface="Arial" pitchFamily="34" charset="0"/>
                <a:cs typeface="Arial" pitchFamily="34" charset="0"/>
              </a:rPr>
              <a:t>pozicionira</a:t>
            </a:r>
            <a:r>
              <a:rPr lang="sl-SI" sz="2400" dirty="0" smtClean="0">
                <a:latin typeface="Arial" pitchFamily="34" charset="0"/>
                <a:cs typeface="Arial" pitchFamily="34" charset="0"/>
              </a:rPr>
              <a:t> in pritrdi obdelovance,</a:t>
            </a:r>
          </a:p>
          <a:p>
            <a:pPr marL="216000" indent="-216000">
              <a:buFont typeface="Arial" pitchFamily="34" charset="0"/>
              <a:buChar char="•"/>
            </a:pPr>
            <a:r>
              <a:rPr lang="sl-SI" sz="2400" dirty="0" smtClean="0">
                <a:latin typeface="Arial" pitchFamily="34" charset="0"/>
                <a:cs typeface="Arial" pitchFamily="34" charset="0"/>
              </a:rPr>
              <a:t>uskladi koordinatni sistem stroja in obdelovanca in orodja,</a:t>
            </a:r>
          </a:p>
          <a:p>
            <a:pPr marL="216000" indent="-216000">
              <a:buFont typeface="Arial" pitchFamily="34" charset="0"/>
              <a:buChar char="•"/>
            </a:pPr>
            <a:r>
              <a:rPr lang="sl-SI" sz="2400" dirty="0" smtClean="0">
                <a:latin typeface="Arial" pitchFamily="34" charset="0"/>
                <a:cs typeface="Arial" pitchFamily="34" charset="0"/>
              </a:rPr>
              <a:t>nastavi strojne parametre,</a:t>
            </a:r>
          </a:p>
          <a:p>
            <a:pPr marL="216000" indent="-216000">
              <a:buFont typeface="Arial" pitchFamily="34" charset="0"/>
              <a:buChar char="•"/>
            </a:pPr>
            <a:r>
              <a:rPr lang="sl-SI" sz="2400" dirty="0" smtClean="0">
                <a:latin typeface="Arial" pitchFamily="34" charset="0"/>
                <a:cs typeface="Arial" pitchFamily="34" charset="0"/>
              </a:rPr>
              <a:t>aktivira programsko delovanje stroja,</a:t>
            </a:r>
          </a:p>
          <a:p>
            <a:pPr marL="216000" indent="-216000">
              <a:buFont typeface="Arial" pitchFamily="34" charset="0"/>
              <a:buChar char="•"/>
            </a:pPr>
            <a:r>
              <a:rPr lang="sl-SI" sz="2400" dirty="0" smtClean="0">
                <a:latin typeface="Arial" pitchFamily="34" charset="0"/>
                <a:cs typeface="Arial" pitchFamily="34" charset="0"/>
              </a:rPr>
              <a:t>dela varno.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Ograda vsebine 2"/>
          <p:cNvSpPr>
            <a:spLocks noGrp="1"/>
          </p:cNvSpPr>
          <p:nvPr>
            <p:ph idx="1"/>
          </p:nvPr>
        </p:nvSpPr>
        <p:spPr>
          <a:xfrm>
            <a:off x="107504" y="1412776"/>
            <a:ext cx="8424614" cy="1079698"/>
          </a:xfrm>
        </p:spPr>
        <p:txBody>
          <a:bodyPr/>
          <a:lstStyle/>
          <a:p>
            <a:pPr>
              <a:buNone/>
            </a:pPr>
            <a:endParaRPr lang="sl-SI" sz="20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sl-SI" sz="2000" b="1" dirty="0" smtClean="0">
                <a:latin typeface="Arial" pitchFamily="34" charset="0"/>
                <a:cs typeface="Arial" pitchFamily="34" charset="0"/>
              </a:rPr>
              <a:t>POTREBNO PREDZNAJE:</a:t>
            </a:r>
            <a:endParaRPr lang="sl-SI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sl-SI" sz="2400" dirty="0" smtClean="0">
              <a:latin typeface="Arial" charset="0"/>
              <a:cs typeface="Arial" charset="0"/>
            </a:endParaRPr>
          </a:p>
        </p:txBody>
      </p:sp>
      <p:pic>
        <p:nvPicPr>
          <p:cNvPr id="22530" name="Slika 8" descr="logo 1 scn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slov 1"/>
          <p:cNvSpPr>
            <a:spLocks noGrp="1"/>
          </p:cNvSpPr>
          <p:nvPr>
            <p:ph type="title"/>
          </p:nvPr>
        </p:nvSpPr>
        <p:spPr>
          <a:xfrm>
            <a:off x="1042988" y="404813"/>
            <a:ext cx="7643812" cy="792162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r>
              <a:rPr lang="sl-SI" sz="1400" b="1" dirty="0" smtClean="0"/>
              <a:t/>
            </a:r>
            <a:br>
              <a:rPr lang="sl-SI" sz="1400" b="1" dirty="0" smtClean="0"/>
            </a:br>
            <a:endParaRPr lang="sl-SI" sz="1400" dirty="0"/>
          </a:p>
        </p:txBody>
      </p:sp>
      <p:pic>
        <p:nvPicPr>
          <p:cNvPr id="22532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 descr="http://www.ruggedenclosureshop.com/uploads/7/6/9/3/7693734/7811468_or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2492896"/>
            <a:ext cx="4824536" cy="3618403"/>
          </a:xfrm>
          <a:prstGeom prst="rect">
            <a:avLst/>
          </a:prstGeom>
          <a:noFill/>
        </p:spPr>
      </p:pic>
      <p:sp>
        <p:nvSpPr>
          <p:cNvPr id="7" name="PoljeZBesedilom 6"/>
          <p:cNvSpPr txBox="1"/>
          <p:nvPr/>
        </p:nvSpPr>
        <p:spPr>
          <a:xfrm>
            <a:off x="323528" y="2852936"/>
            <a:ext cx="30963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sl-SI" sz="2400" dirty="0" smtClean="0">
                <a:latin typeface="Arial" pitchFamily="34" charset="0"/>
                <a:cs typeface="Arial" pitchFamily="34" charset="0"/>
              </a:rPr>
              <a:t>Končana triletna poklicna šola ali štiriletna tehniška šola strojne ali lesarske smeri.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2880593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l-SI" sz="4000" dirty="0" smtClean="0">
                <a:latin typeface="Arial" pitchFamily="34" charset="0"/>
                <a:cs typeface="Arial" pitchFamily="34" charset="0"/>
              </a:rPr>
              <a:t>ELEKTROTEHNIKA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l-SI" sz="4000" b="1" dirty="0" smtClean="0">
                <a:latin typeface="Arial" pitchFamily="34" charset="0"/>
                <a:cs typeface="Arial" pitchFamily="34" charset="0"/>
              </a:rPr>
              <a:t>ELEKTRIČNE INSTALACIJE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sl-SI" sz="4000" b="1" dirty="0" smtClean="0">
              <a:latin typeface="Arial" pitchFamily="34" charset="0"/>
              <a:cs typeface="Arial" pitchFamily="34" charset="0"/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l-SI" sz="2600" b="1" dirty="0" smtClean="0">
                <a:latin typeface="Arial" pitchFamily="34" charset="0"/>
                <a:cs typeface="Arial" pitchFamily="34" charset="0"/>
              </a:rPr>
              <a:t>Izvajalec: Nikolaj Potočar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sl-SI" sz="4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4" name="Slika 8" descr="logo 1 scn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slov 1"/>
          <p:cNvSpPr>
            <a:spLocks noGrp="1"/>
          </p:cNvSpPr>
          <p:nvPr>
            <p:ph type="title"/>
          </p:nvPr>
        </p:nvSpPr>
        <p:spPr>
          <a:xfrm>
            <a:off x="1042988" y="404813"/>
            <a:ext cx="7643812" cy="792162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r>
              <a:rPr lang="sl-SI" sz="1400" b="1" dirty="0" smtClean="0"/>
              <a:t/>
            </a:r>
            <a:br>
              <a:rPr lang="sl-SI" sz="1400" b="1" dirty="0" smtClean="0"/>
            </a:br>
            <a:endParaRPr lang="sl-SI" sz="1400" dirty="0"/>
          </a:p>
        </p:txBody>
      </p:sp>
      <p:pic>
        <p:nvPicPr>
          <p:cNvPr id="23556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6738" y="333375"/>
            <a:ext cx="3497262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4000"/>
            <a:lum/>
          </a:blip>
          <a:srcRect/>
          <a:stretch>
            <a:fillRect t="9000" r="10000" b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42988" y="692150"/>
            <a:ext cx="7643812" cy="433388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1600" b="1" dirty="0" smtClean="0">
                <a:latin typeface="Arial" pitchFamily="34" charset="0"/>
                <a:cs typeface="Arial" pitchFamily="34" charset="0"/>
              </a:rPr>
            </a:b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1600" b="1" dirty="0" smtClean="0">
                <a:latin typeface="Arial" pitchFamily="34" charset="0"/>
                <a:cs typeface="Arial" pitchFamily="34" charset="0"/>
              </a:rPr>
            </a:b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r>
              <a:rPr lang="sl-SI" b="1" dirty="0" smtClean="0"/>
              <a:t/>
            </a:r>
            <a:br>
              <a:rPr lang="sl-SI" b="1" dirty="0" smtClean="0"/>
            </a:br>
            <a:endParaRPr lang="sl-SI" dirty="0"/>
          </a:p>
        </p:txBody>
      </p:sp>
      <p:pic>
        <p:nvPicPr>
          <p:cNvPr id="24579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Slika 8" descr="logo 1 scnm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oljeZBesedilom 8"/>
          <p:cNvSpPr txBox="1"/>
          <p:nvPr/>
        </p:nvSpPr>
        <p:spPr>
          <a:xfrm>
            <a:off x="395536" y="836712"/>
            <a:ext cx="7632848" cy="113877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sl-SI" dirty="0"/>
          </a:p>
          <a:p>
            <a:pPr>
              <a:defRPr/>
            </a:pPr>
            <a:endParaRPr lang="sl-SI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  <a:p>
            <a:pPr>
              <a:defRPr/>
            </a:pPr>
            <a:endParaRPr lang="sl-SI" dirty="0">
              <a:latin typeface="+mn-lt"/>
            </a:endParaRPr>
          </a:p>
        </p:txBody>
      </p:sp>
      <p:sp>
        <p:nvSpPr>
          <p:cNvPr id="8" name="Ograda vsebine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sz="2800" dirty="0" smtClean="0">
                <a:latin typeface="Arial" pitchFamily="34" charset="0"/>
                <a:cs typeface="Arial" pitchFamily="34" charset="0"/>
              </a:rPr>
              <a:t>Varno delo z električnim tokom</a:t>
            </a:r>
          </a:p>
          <a:p>
            <a:r>
              <a:rPr lang="sl-SI" sz="2800" dirty="0" smtClean="0">
                <a:latin typeface="Arial" pitchFamily="34" charset="0"/>
                <a:cs typeface="Arial" pitchFamily="34" charset="0"/>
              </a:rPr>
              <a:t>Osnovni elementi, vezave in meritve</a:t>
            </a:r>
          </a:p>
          <a:p>
            <a:r>
              <a:rPr lang="sl-SI" sz="2800" dirty="0" smtClean="0">
                <a:latin typeface="Arial" pitchFamily="34" charset="0"/>
                <a:cs typeface="Arial" pitchFamily="34" charset="0"/>
              </a:rPr>
              <a:t>Električni načrti</a:t>
            </a:r>
          </a:p>
          <a:p>
            <a:r>
              <a:rPr lang="sl-SI" sz="2800" dirty="0" smtClean="0">
                <a:latin typeface="Arial" pitchFamily="34" charset="0"/>
                <a:cs typeface="Arial" pitchFamily="34" charset="0"/>
              </a:rPr>
              <a:t>Sistemi inštalacij</a:t>
            </a:r>
          </a:p>
          <a:p>
            <a:r>
              <a:rPr lang="sl-SI" sz="2800" dirty="0" smtClean="0">
                <a:latin typeface="Arial" pitchFamily="34" charset="0"/>
                <a:cs typeface="Arial" pitchFamily="34" charset="0"/>
              </a:rPr>
              <a:t>Vezave razsvetljave</a:t>
            </a:r>
          </a:p>
          <a:p>
            <a:r>
              <a:rPr lang="sl-SI" sz="2800" dirty="0" smtClean="0">
                <a:latin typeface="Arial" pitchFamily="34" charset="0"/>
                <a:cs typeface="Arial" pitchFamily="34" charset="0"/>
              </a:rPr>
              <a:t>Logične funkcije in krmilje</a:t>
            </a:r>
          </a:p>
          <a:p>
            <a:pPr>
              <a:buNone/>
            </a:pP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42988" y="692150"/>
            <a:ext cx="7643812" cy="433388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1600" b="1" dirty="0" smtClean="0">
                <a:latin typeface="Arial" pitchFamily="34" charset="0"/>
                <a:cs typeface="Arial" pitchFamily="34" charset="0"/>
              </a:rPr>
            </a:b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1600" b="1" dirty="0" smtClean="0">
                <a:latin typeface="Arial" pitchFamily="34" charset="0"/>
                <a:cs typeface="Arial" pitchFamily="34" charset="0"/>
              </a:rPr>
            </a:b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r>
              <a:rPr lang="sl-SI" b="1" dirty="0" smtClean="0"/>
              <a:t/>
            </a:r>
            <a:br>
              <a:rPr lang="sl-SI" b="1" dirty="0" smtClean="0"/>
            </a:br>
            <a:endParaRPr lang="sl-SI" dirty="0"/>
          </a:p>
        </p:txBody>
      </p:sp>
      <p:pic>
        <p:nvPicPr>
          <p:cNvPr id="24579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Slika 8" descr="logo 1 scnm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oljeZBesedilom 8"/>
          <p:cNvSpPr txBox="1"/>
          <p:nvPr/>
        </p:nvSpPr>
        <p:spPr>
          <a:xfrm>
            <a:off x="395536" y="836712"/>
            <a:ext cx="7632848" cy="113877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sl-SI" dirty="0"/>
          </a:p>
          <a:p>
            <a:pPr>
              <a:defRPr/>
            </a:pPr>
            <a:endParaRPr lang="sl-SI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  <a:p>
            <a:pPr>
              <a:defRPr/>
            </a:pPr>
            <a:endParaRPr lang="sl-SI" dirty="0">
              <a:latin typeface="+mn-lt"/>
            </a:endParaRPr>
          </a:p>
        </p:txBody>
      </p:sp>
      <p:sp>
        <p:nvSpPr>
          <p:cNvPr id="8" name="Ograda vsebine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sz="2400" dirty="0" smtClean="0">
                <a:latin typeface="Arial" pitchFamily="34" charset="0"/>
                <a:cs typeface="Arial" pitchFamily="34" charset="0"/>
              </a:rPr>
              <a:t>Potrebno predznanje: končana osnovna šola</a:t>
            </a:r>
          </a:p>
          <a:p>
            <a:r>
              <a:rPr lang="sl-SI" sz="2400" dirty="0" smtClean="0">
                <a:latin typeface="Arial" pitchFamily="34" charset="0"/>
                <a:cs typeface="Arial" pitchFamily="34" charset="0"/>
              </a:rPr>
              <a:t>Teoretična znanja podprta s praktičnimi primeri in vajami</a:t>
            </a:r>
          </a:p>
          <a:p>
            <a:endParaRPr lang="sl-SI" dirty="0"/>
          </a:p>
        </p:txBody>
      </p:sp>
      <p:pic>
        <p:nvPicPr>
          <p:cNvPr id="10" name="Slika 9" descr="avtomatski odklopnik"/>
          <p:cNvPicPr/>
          <p:nvPr/>
        </p:nvPicPr>
        <p:blipFill>
          <a:blip r:embed="rId4" cstate="print"/>
          <a:srcRect l="13101" t="14238" r="18100" b="23914"/>
          <a:stretch>
            <a:fillRect/>
          </a:stretch>
        </p:blipFill>
        <p:spPr bwMode="auto">
          <a:xfrm>
            <a:off x="611560" y="3573016"/>
            <a:ext cx="3542030" cy="2392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Slika 10" descr="menjalno stikalo"/>
          <p:cNvPicPr/>
          <p:nvPr/>
        </p:nvPicPr>
        <p:blipFill>
          <a:blip r:embed="rId5" cstate="print"/>
          <a:srcRect l="47541" b="54218"/>
          <a:stretch>
            <a:fillRect/>
          </a:stretch>
        </p:blipFill>
        <p:spPr bwMode="auto">
          <a:xfrm>
            <a:off x="4572000" y="3573016"/>
            <a:ext cx="3739416" cy="2376264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Ograda vsebine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1299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sl-SI" sz="4000" dirty="0" smtClean="0">
                <a:latin typeface="Arial" charset="0"/>
                <a:cs typeface="Arial" charset="0"/>
              </a:rPr>
              <a:t>GRADBENIŠTVO</a:t>
            </a:r>
          </a:p>
          <a:p>
            <a:pPr algn="ctr">
              <a:buFont typeface="Arial" charset="0"/>
              <a:buNone/>
            </a:pPr>
            <a:endParaRPr lang="sl-SI" sz="2000" b="1" dirty="0" smtClean="0">
              <a:latin typeface="Arial" charset="0"/>
              <a:cs typeface="Arial" charset="0"/>
            </a:endParaRPr>
          </a:p>
          <a:p>
            <a:pPr algn="ctr">
              <a:buFont typeface="Arial" charset="0"/>
              <a:buNone/>
            </a:pPr>
            <a:r>
              <a:rPr lang="sl-SI" sz="4000" b="1" dirty="0" smtClean="0">
                <a:latin typeface="Arial" charset="0"/>
                <a:cs typeface="Arial" charset="0"/>
              </a:rPr>
              <a:t>ZAKLJUČNA DELA V GRADBENIŠTVU</a:t>
            </a:r>
          </a:p>
          <a:p>
            <a:pPr algn="ctr">
              <a:buFont typeface="Arial" charset="0"/>
              <a:buNone/>
            </a:pPr>
            <a:endParaRPr lang="sl-SI" sz="2400" b="1" dirty="0" smtClean="0">
              <a:latin typeface="Arial" charset="0"/>
              <a:cs typeface="Arial" charset="0"/>
            </a:endParaRPr>
          </a:p>
          <a:p>
            <a:pPr algn="ctr">
              <a:buFont typeface="Arial" charset="0"/>
              <a:buNone/>
            </a:pPr>
            <a:r>
              <a:rPr lang="sl-SI" sz="2800" b="1" dirty="0" err="1" smtClean="0">
                <a:latin typeface="Arial" charset="0"/>
                <a:cs typeface="Arial" charset="0"/>
              </a:rPr>
              <a:t>Keramičarstvo</a:t>
            </a:r>
            <a:r>
              <a:rPr lang="sl-SI" sz="2800" b="1" dirty="0" smtClean="0">
                <a:latin typeface="Arial" charset="0"/>
                <a:cs typeface="Arial" charset="0"/>
              </a:rPr>
              <a:t>, </a:t>
            </a:r>
            <a:r>
              <a:rPr lang="sl-SI" sz="2800" b="1" dirty="0" err="1" smtClean="0">
                <a:latin typeface="Arial" charset="0"/>
                <a:cs typeface="Arial" charset="0"/>
              </a:rPr>
              <a:t>suhomontažnja</a:t>
            </a:r>
            <a:r>
              <a:rPr lang="sl-SI" sz="2800" b="1" dirty="0" smtClean="0">
                <a:latin typeface="Arial" charset="0"/>
                <a:cs typeface="Arial" charset="0"/>
              </a:rPr>
              <a:t> gradnja, </a:t>
            </a:r>
            <a:r>
              <a:rPr lang="sl-SI" sz="2800" b="1" dirty="0" err="1" smtClean="0">
                <a:latin typeface="Arial" charset="0"/>
                <a:cs typeface="Arial" charset="0"/>
              </a:rPr>
              <a:t>fasaderstvo</a:t>
            </a:r>
            <a:r>
              <a:rPr lang="sl-SI" sz="2800" b="1" dirty="0" smtClean="0">
                <a:latin typeface="Arial" charset="0"/>
                <a:cs typeface="Arial" charset="0"/>
              </a:rPr>
              <a:t> in izolacije</a:t>
            </a:r>
          </a:p>
          <a:p>
            <a:pPr algn="ctr">
              <a:buFont typeface="Arial" charset="0"/>
              <a:buNone/>
            </a:pPr>
            <a:endParaRPr lang="sl-SI" sz="4000" b="1" dirty="0" smtClean="0">
              <a:latin typeface="Arial" charset="0"/>
              <a:cs typeface="Arial" charset="0"/>
            </a:endParaRPr>
          </a:p>
        </p:txBody>
      </p:sp>
      <p:pic>
        <p:nvPicPr>
          <p:cNvPr id="31746" name="Slika 8" descr="logo 1 scn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slov 1"/>
          <p:cNvSpPr>
            <a:spLocks noGrp="1"/>
          </p:cNvSpPr>
          <p:nvPr>
            <p:ph type="title"/>
          </p:nvPr>
        </p:nvSpPr>
        <p:spPr>
          <a:xfrm>
            <a:off x="1042988" y="549275"/>
            <a:ext cx="7643812" cy="792163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1600" b="1" dirty="0" smtClean="0">
                <a:latin typeface="Arial" pitchFamily="34" charset="0"/>
                <a:cs typeface="Arial" pitchFamily="34" charset="0"/>
              </a:rPr>
            </a:b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1600" b="1" dirty="0" smtClean="0">
                <a:latin typeface="Arial" pitchFamily="34" charset="0"/>
                <a:cs typeface="Arial" pitchFamily="34" charset="0"/>
              </a:rPr>
            </a:b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r>
              <a:rPr lang="sl-SI" b="1" dirty="0" smtClean="0"/>
              <a:t/>
            </a:r>
            <a:br>
              <a:rPr lang="sl-SI" b="1" dirty="0" smtClean="0"/>
            </a:br>
            <a:endParaRPr lang="sl-SI" dirty="0"/>
          </a:p>
        </p:txBody>
      </p:sp>
      <p:pic>
        <p:nvPicPr>
          <p:cNvPr id="31748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6738" y="333375"/>
            <a:ext cx="3497262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9" name="Pravokotnik 6"/>
          <p:cNvSpPr>
            <a:spLocks noChangeArrowheads="1"/>
          </p:cNvSpPr>
          <p:nvPr/>
        </p:nvSpPr>
        <p:spPr bwMode="auto">
          <a:xfrm>
            <a:off x="2051050" y="5589588"/>
            <a:ext cx="59769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l-SI" sz="2400" b="1" dirty="0"/>
              <a:t>Izvajalec: Franci </a:t>
            </a:r>
            <a:r>
              <a:rPr lang="sl-SI" sz="2400" b="1" dirty="0" smtClean="0"/>
              <a:t>Struna</a:t>
            </a:r>
            <a:endParaRPr lang="sl-SI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7" descr="ffb3cd1bac9bb75610803ee6fcb189c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475" y="3284538"/>
            <a:ext cx="5305425" cy="250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5" name="Ograda vsebin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4425"/>
          </a:xfrm>
        </p:spPr>
        <p:txBody>
          <a:bodyPr rtlCol="0">
            <a:normAutofit/>
          </a:bodyPr>
          <a:lstStyle/>
          <a:p>
            <a:pPr mar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sl-SI" sz="2400" dirty="0" smtClean="0">
                <a:latin typeface="Arial" pitchFamily="34" charset="0"/>
                <a:cs typeface="Arial" pitchFamily="34" charset="0"/>
              </a:rPr>
              <a:t>Pripravljalna in izvedbena  dela na                  </a:t>
            </a:r>
          </a:p>
          <a:p>
            <a:pPr mar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sl-SI" sz="2400" dirty="0" smtClean="0">
                <a:latin typeface="Arial" pitchFamily="34" charset="0"/>
                <a:cs typeface="Arial" pitchFamily="34" charset="0"/>
              </a:rPr>
              <a:t>gradbenem objektu, s katerimi bo objekt dobil končni estetski </a:t>
            </a:r>
            <a:r>
              <a:rPr lang="sl-SI" sz="2400" dirty="0" err="1" smtClean="0">
                <a:latin typeface="Arial" pitchFamily="34" charset="0"/>
                <a:cs typeface="Arial" pitchFamily="34" charset="0"/>
              </a:rPr>
              <a:t>izgled</a:t>
            </a:r>
            <a:r>
              <a:rPr lang="sl-SI" sz="2400" dirty="0" smtClean="0">
                <a:latin typeface="Arial" pitchFamily="34" charset="0"/>
                <a:cs typeface="Arial" pitchFamily="34" charset="0"/>
              </a:rPr>
              <a:t> ter nekatere določene uporabne karakteristike.</a:t>
            </a:r>
          </a:p>
        </p:txBody>
      </p:sp>
      <p:pic>
        <p:nvPicPr>
          <p:cNvPr id="32771" name="Slika 8" descr="logo 1 scnm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slov 1"/>
          <p:cNvSpPr>
            <a:spLocks noGrp="1"/>
          </p:cNvSpPr>
          <p:nvPr>
            <p:ph type="title"/>
          </p:nvPr>
        </p:nvSpPr>
        <p:spPr>
          <a:xfrm>
            <a:off x="1042988" y="404813"/>
            <a:ext cx="7643812" cy="792162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r>
              <a:rPr lang="sl-SI" sz="1400" b="1" dirty="0" smtClean="0"/>
              <a:t/>
            </a:r>
            <a:br>
              <a:rPr lang="sl-SI" sz="1400" b="1" dirty="0" smtClean="0"/>
            </a:br>
            <a:endParaRPr lang="sl-SI" sz="1400" dirty="0"/>
          </a:p>
        </p:txBody>
      </p:sp>
      <p:pic>
        <p:nvPicPr>
          <p:cNvPr id="32773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2" descr="weber.therm prestige - fasadni sistem na kameni voln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263" y="3500438"/>
            <a:ext cx="3827462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Ograda vsebine 2"/>
          <p:cNvSpPr>
            <a:spLocks noGrp="1"/>
          </p:cNvSpPr>
          <p:nvPr>
            <p:ph idx="1"/>
          </p:nvPr>
        </p:nvSpPr>
        <p:spPr>
          <a:xfrm>
            <a:off x="323850" y="1628775"/>
            <a:ext cx="8207375" cy="4464050"/>
          </a:xfrm>
        </p:spPr>
        <p:txBody>
          <a:bodyPr/>
          <a:lstStyle/>
          <a:p>
            <a:r>
              <a:rPr lang="sl-SI" sz="2400" dirty="0" smtClean="0">
                <a:latin typeface="Arial" charset="0"/>
                <a:cs typeface="Arial" charset="0"/>
              </a:rPr>
              <a:t>Podlage: </a:t>
            </a:r>
          </a:p>
          <a:p>
            <a:pPr>
              <a:buFont typeface="Arial" charset="0"/>
              <a:buNone/>
            </a:pPr>
            <a:r>
              <a:rPr lang="sl-SI" sz="2400" dirty="0" smtClean="0">
                <a:latin typeface="Arial" charset="0"/>
                <a:cs typeface="Arial" charset="0"/>
              </a:rPr>
              <a:t>	- prepoznavanje različnih vrst podlag, določitev napak,</a:t>
            </a:r>
          </a:p>
          <a:p>
            <a:pPr>
              <a:buFont typeface="Arial" charset="0"/>
              <a:buNone/>
            </a:pPr>
            <a:r>
              <a:rPr lang="sl-SI" sz="2400" dirty="0" smtClean="0">
                <a:latin typeface="Arial" charset="0"/>
                <a:cs typeface="Arial" charset="0"/>
              </a:rPr>
              <a:t>	  sanacija, ter priprava podlage za nadaljnja dela.</a:t>
            </a:r>
          </a:p>
          <a:p>
            <a:pPr>
              <a:buFont typeface="Arial" charset="0"/>
              <a:buNone/>
            </a:pPr>
            <a:endParaRPr lang="sl-SI" sz="1000" dirty="0" smtClean="0">
              <a:latin typeface="Arial" charset="0"/>
              <a:cs typeface="Arial" charset="0"/>
            </a:endParaRPr>
          </a:p>
          <a:p>
            <a:r>
              <a:rPr lang="sl-SI" sz="2400" dirty="0" smtClean="0">
                <a:latin typeface="Arial" charset="0"/>
                <a:cs typeface="Arial" charset="0"/>
              </a:rPr>
              <a:t>Materiali in njihova uporabnost:</a:t>
            </a:r>
          </a:p>
          <a:p>
            <a:pPr>
              <a:buFont typeface="Arial" charset="0"/>
              <a:buNone/>
            </a:pPr>
            <a:r>
              <a:rPr lang="sl-SI" sz="2400" dirty="0" smtClean="0">
                <a:latin typeface="Arial" charset="0"/>
                <a:cs typeface="Arial" charset="0"/>
              </a:rPr>
              <a:t>    - materiali za notranja dela</a:t>
            </a:r>
          </a:p>
          <a:p>
            <a:pPr>
              <a:buFont typeface="Arial" charset="0"/>
              <a:buNone/>
            </a:pPr>
            <a:r>
              <a:rPr lang="sl-SI" sz="2400" dirty="0" smtClean="0">
                <a:latin typeface="Arial" charset="0"/>
                <a:cs typeface="Arial" charset="0"/>
              </a:rPr>
              <a:t>    - materiali za zunanja dela</a:t>
            </a:r>
          </a:p>
          <a:p>
            <a:pPr>
              <a:buFont typeface="Arial" charset="0"/>
              <a:buNone/>
            </a:pPr>
            <a:endParaRPr lang="sl-SI" sz="1000" dirty="0" smtClean="0">
              <a:latin typeface="Arial" charset="0"/>
              <a:cs typeface="Arial" charset="0"/>
            </a:endParaRPr>
          </a:p>
          <a:p>
            <a:r>
              <a:rPr lang="sl-SI" sz="2400" dirty="0" smtClean="0">
                <a:latin typeface="Arial" charset="0"/>
                <a:cs typeface="Arial" charset="0"/>
              </a:rPr>
              <a:t>Izvedbena dela:</a:t>
            </a:r>
          </a:p>
          <a:p>
            <a:pPr lvl="1">
              <a:buNone/>
            </a:pPr>
            <a:r>
              <a:rPr lang="sl-SI" sz="2400" dirty="0" smtClean="0">
                <a:latin typeface="Arial" charset="0"/>
                <a:cs typeface="Arial" charset="0"/>
              </a:rPr>
              <a:t>    - zidanje, polaganje izolacij, montaža</a:t>
            </a:r>
          </a:p>
          <a:p>
            <a:pPr lvl="1">
              <a:buNone/>
            </a:pPr>
            <a:r>
              <a:rPr lang="sl-SI" sz="2400" dirty="0" smtClean="0">
                <a:latin typeface="Arial" charset="0"/>
                <a:cs typeface="Arial" charset="0"/>
              </a:rPr>
              <a:t>    - polaganje, nanosi lepil, zaključna dela…</a:t>
            </a:r>
          </a:p>
          <a:p>
            <a:pPr>
              <a:buFont typeface="Arial" charset="0"/>
              <a:buNone/>
            </a:pPr>
            <a:endParaRPr lang="sl-SI" sz="2400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sl-SI" sz="3600" dirty="0" smtClean="0"/>
          </a:p>
          <a:p>
            <a:pPr>
              <a:buFont typeface="Arial" charset="0"/>
              <a:buNone/>
            </a:pPr>
            <a:endParaRPr lang="sl-SI" dirty="0" smtClean="0"/>
          </a:p>
        </p:txBody>
      </p:sp>
      <p:pic>
        <p:nvPicPr>
          <p:cNvPr id="33795" name="Slika 8" descr="logo 1 scnm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slov 1"/>
          <p:cNvSpPr>
            <a:spLocks noGrp="1"/>
          </p:cNvSpPr>
          <p:nvPr>
            <p:ph type="title"/>
          </p:nvPr>
        </p:nvSpPr>
        <p:spPr>
          <a:xfrm>
            <a:off x="1042988" y="404813"/>
            <a:ext cx="7643812" cy="792162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1600" b="1" dirty="0" smtClean="0">
                <a:latin typeface="Arial" pitchFamily="34" charset="0"/>
                <a:cs typeface="Arial" pitchFamily="34" charset="0"/>
              </a:rPr>
            </a:b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1600" b="1" dirty="0" smtClean="0">
                <a:latin typeface="Arial" pitchFamily="34" charset="0"/>
                <a:cs typeface="Arial" pitchFamily="34" charset="0"/>
              </a:rPr>
            </a:b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r>
              <a:rPr lang="sl-SI" sz="1400" b="1" dirty="0" smtClean="0"/>
              <a:t/>
            </a:r>
            <a:br>
              <a:rPr lang="sl-SI" sz="1400" b="1" dirty="0" smtClean="0"/>
            </a:br>
            <a:endParaRPr lang="sl-SI" sz="1400" dirty="0"/>
          </a:p>
        </p:txBody>
      </p:sp>
      <p:pic>
        <p:nvPicPr>
          <p:cNvPr id="33797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7" descr="zidar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175" y="2492375"/>
            <a:ext cx="50768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Ograda vsebine 2"/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lvl="1">
              <a:buFont typeface="Arial" charset="0"/>
              <a:buNone/>
            </a:pPr>
            <a:r>
              <a:rPr lang="sl-SI" sz="2400" dirty="0" smtClean="0">
                <a:latin typeface="Arial" charset="0"/>
                <a:cs typeface="Arial" charset="0"/>
              </a:rPr>
              <a:t> </a:t>
            </a:r>
          </a:p>
          <a:p>
            <a:r>
              <a:rPr lang="sl-SI" sz="2400" dirty="0" smtClean="0">
                <a:latin typeface="Arial" charset="0"/>
                <a:cs typeface="Arial" charset="0"/>
              </a:rPr>
              <a:t>Orodja, stroji, </a:t>
            </a:r>
          </a:p>
          <a:p>
            <a:pPr>
              <a:buFont typeface="Arial" charset="0"/>
              <a:buNone/>
            </a:pPr>
            <a:r>
              <a:rPr lang="sl-SI" sz="2400" dirty="0" smtClean="0">
                <a:latin typeface="Arial" charset="0"/>
                <a:cs typeface="Arial" charset="0"/>
              </a:rPr>
              <a:t>     zaščitna sredstva,</a:t>
            </a:r>
          </a:p>
          <a:p>
            <a:pPr>
              <a:buFont typeface="Arial" charset="0"/>
              <a:buNone/>
            </a:pPr>
            <a:r>
              <a:rPr lang="sl-SI" sz="2400" dirty="0" smtClean="0">
                <a:latin typeface="Arial" charset="0"/>
                <a:cs typeface="Arial" charset="0"/>
              </a:rPr>
              <a:t>     pomožna delavna sredstva…..</a:t>
            </a:r>
          </a:p>
          <a:p>
            <a:pPr>
              <a:buFont typeface="Arial" charset="0"/>
              <a:buNone/>
            </a:pPr>
            <a:endParaRPr lang="sl-SI" sz="2400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sl-SI" sz="2400" dirty="0" smtClean="0">
                <a:latin typeface="Arial" charset="0"/>
                <a:cs typeface="Arial" charset="0"/>
              </a:rPr>
              <a:t>POTREBNA PREDZNANJA</a:t>
            </a:r>
          </a:p>
          <a:p>
            <a:r>
              <a:rPr lang="sl-SI" sz="2400" dirty="0" smtClean="0">
                <a:latin typeface="Arial" charset="0"/>
                <a:cs typeface="Arial" charset="0"/>
              </a:rPr>
              <a:t>Končana osnovna šola.</a:t>
            </a:r>
          </a:p>
        </p:txBody>
      </p:sp>
      <p:pic>
        <p:nvPicPr>
          <p:cNvPr id="34819" name="Slika 8" descr="logo 1 scnm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slov 1"/>
          <p:cNvSpPr>
            <a:spLocks noGrp="1"/>
          </p:cNvSpPr>
          <p:nvPr>
            <p:ph type="title"/>
          </p:nvPr>
        </p:nvSpPr>
        <p:spPr>
          <a:xfrm>
            <a:off x="1042988" y="404813"/>
            <a:ext cx="7643812" cy="8636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r>
              <a:rPr lang="sl-SI" sz="1400" b="1" dirty="0" smtClean="0"/>
              <a:t/>
            </a:r>
            <a:br>
              <a:rPr lang="sl-SI" sz="1400" b="1" dirty="0" smtClean="0"/>
            </a:br>
            <a:endParaRPr lang="sl-SI" sz="1400" dirty="0"/>
          </a:p>
        </p:txBody>
      </p:sp>
      <p:pic>
        <p:nvPicPr>
          <p:cNvPr id="34821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Ograda vsebine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887788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sl-SI" sz="4000" dirty="0" smtClean="0">
                <a:latin typeface="Arial" charset="0"/>
                <a:cs typeface="Arial" charset="0"/>
              </a:rPr>
              <a:t>LESARSTVO</a:t>
            </a:r>
          </a:p>
          <a:p>
            <a:pPr algn="ctr">
              <a:buFont typeface="Arial" charset="0"/>
              <a:buNone/>
            </a:pPr>
            <a:endParaRPr lang="sl-SI" sz="4000" b="1" dirty="0" smtClean="0">
              <a:latin typeface="Arial" charset="0"/>
              <a:cs typeface="Arial" charset="0"/>
            </a:endParaRPr>
          </a:p>
          <a:p>
            <a:pPr algn="ctr">
              <a:buFont typeface="Arial" charset="0"/>
              <a:buNone/>
            </a:pPr>
            <a:r>
              <a:rPr lang="sl-SI" sz="4000" b="1" dirty="0" smtClean="0">
                <a:latin typeface="Arial" charset="0"/>
                <a:cs typeface="Arial" charset="0"/>
              </a:rPr>
              <a:t>OBLIKOVANJE LESA</a:t>
            </a:r>
          </a:p>
          <a:p>
            <a:pPr algn="ctr">
              <a:buFont typeface="Arial" charset="0"/>
              <a:buNone/>
            </a:pPr>
            <a:endParaRPr lang="sl-SI" b="1" dirty="0" smtClean="0">
              <a:latin typeface="Arial" charset="0"/>
              <a:cs typeface="Arial" charset="0"/>
            </a:endParaRPr>
          </a:p>
          <a:p>
            <a:pPr algn="ctr">
              <a:buFont typeface="Arial" charset="0"/>
              <a:buNone/>
            </a:pPr>
            <a:endParaRPr lang="sl-SI" b="1" dirty="0" smtClean="0">
              <a:latin typeface="Arial" charset="0"/>
              <a:cs typeface="Arial" charset="0"/>
            </a:endParaRPr>
          </a:p>
          <a:p>
            <a:pPr algn="ctr">
              <a:buFont typeface="Arial" charset="0"/>
              <a:buNone/>
            </a:pPr>
            <a:r>
              <a:rPr lang="sl-SI" sz="2400" b="1" dirty="0" smtClean="0">
                <a:latin typeface="Arial" charset="0"/>
                <a:cs typeface="Arial" charset="0"/>
              </a:rPr>
              <a:t>Izvajalec: Slavko </a:t>
            </a:r>
            <a:r>
              <a:rPr lang="sl-SI" sz="2400" b="1" dirty="0" err="1" smtClean="0">
                <a:latin typeface="Arial" charset="0"/>
                <a:cs typeface="Arial" charset="0"/>
              </a:rPr>
              <a:t>Barborič</a:t>
            </a:r>
            <a:endParaRPr lang="sl-SI" sz="2400" b="1" dirty="0" smtClean="0">
              <a:latin typeface="Arial" charset="0"/>
              <a:cs typeface="Arial" charset="0"/>
            </a:endParaRPr>
          </a:p>
          <a:p>
            <a:pPr algn="ctr">
              <a:buFont typeface="Arial" charset="0"/>
              <a:buNone/>
            </a:pPr>
            <a:endParaRPr lang="sl-SI" b="1" dirty="0" smtClean="0">
              <a:latin typeface="Arial" charset="0"/>
              <a:cs typeface="Arial" charset="0"/>
            </a:endParaRPr>
          </a:p>
          <a:p>
            <a:pPr algn="ctr">
              <a:buFont typeface="Arial" charset="0"/>
              <a:buNone/>
            </a:pPr>
            <a:endParaRPr lang="sl-SI" b="1" dirty="0" smtClean="0">
              <a:latin typeface="Arial" charset="0"/>
              <a:cs typeface="Arial" charset="0"/>
            </a:endParaRPr>
          </a:p>
          <a:p>
            <a:pPr algn="ctr">
              <a:buFont typeface="Arial" charset="0"/>
              <a:buNone/>
            </a:pPr>
            <a:endParaRPr lang="sl-SI" sz="4000" b="1" dirty="0" smtClean="0">
              <a:latin typeface="Arial" charset="0"/>
              <a:cs typeface="Arial" charset="0"/>
            </a:endParaRPr>
          </a:p>
        </p:txBody>
      </p:sp>
      <p:pic>
        <p:nvPicPr>
          <p:cNvPr id="27650" name="Slika 8" descr="logo 1 scn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slov 1"/>
          <p:cNvSpPr>
            <a:spLocks noGrp="1"/>
          </p:cNvSpPr>
          <p:nvPr>
            <p:ph type="title"/>
          </p:nvPr>
        </p:nvSpPr>
        <p:spPr>
          <a:xfrm>
            <a:off x="1042988" y="404813"/>
            <a:ext cx="7643812" cy="8636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endParaRPr lang="sl-SI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2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6738" y="333375"/>
            <a:ext cx="3497262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sz="2400" dirty="0" smtClean="0">
                <a:latin typeface="Arial" charset="0"/>
                <a:cs typeface="Arial" charset="0"/>
              </a:rPr>
              <a:t>Spoznavanje lesa  in ostalih materialov v lesarstvu.</a:t>
            </a:r>
          </a:p>
          <a:p>
            <a:r>
              <a:rPr lang="sl-SI" sz="2400" dirty="0" smtClean="0">
                <a:latin typeface="Arial" charset="0"/>
                <a:cs typeface="Arial" charset="0"/>
              </a:rPr>
              <a:t>Razrez lesa in lesnih plošč na različnih strojih, </a:t>
            </a:r>
          </a:p>
          <a:p>
            <a:pPr>
              <a:buNone/>
            </a:pPr>
            <a:r>
              <a:rPr lang="sl-SI" sz="2400" dirty="0" smtClean="0">
                <a:latin typeface="Arial" charset="0"/>
                <a:cs typeface="Arial" charset="0"/>
              </a:rPr>
              <a:t>	obdelava lesa na skobeljnih in rezkalnih strojih.</a:t>
            </a:r>
          </a:p>
          <a:p>
            <a:r>
              <a:rPr lang="sl-SI" sz="2400" dirty="0" smtClean="0">
                <a:latin typeface="Arial" charset="0"/>
                <a:cs typeface="Arial" charset="0"/>
              </a:rPr>
              <a:t>Vrtanje in </a:t>
            </a:r>
            <a:r>
              <a:rPr lang="sl-SI" sz="2400" dirty="0" err="1" smtClean="0">
                <a:latin typeface="Arial" charset="0"/>
                <a:cs typeface="Arial" charset="0"/>
              </a:rPr>
              <a:t>dolbljenje</a:t>
            </a:r>
            <a:r>
              <a:rPr lang="sl-SI" sz="2400" dirty="0" smtClean="0">
                <a:latin typeface="Arial" charset="0"/>
                <a:cs typeface="Arial" charset="0"/>
              </a:rPr>
              <a:t> lesa, površinska obdelava.</a:t>
            </a:r>
          </a:p>
          <a:p>
            <a:r>
              <a:rPr lang="sl-SI" sz="2400" dirty="0" smtClean="0">
                <a:latin typeface="Arial" charset="0"/>
                <a:cs typeface="Arial" charset="0"/>
              </a:rPr>
              <a:t>Oblikovanje in izdelava izdelka iz masivnega lesa.</a:t>
            </a:r>
          </a:p>
          <a:p>
            <a:r>
              <a:rPr lang="sl-SI" sz="2400" dirty="0" smtClean="0">
                <a:latin typeface="Arial" charset="0"/>
                <a:cs typeface="Arial" charset="0"/>
              </a:rPr>
              <a:t>Varstvo pri delu.</a:t>
            </a:r>
          </a:p>
          <a:p>
            <a:pPr algn="just">
              <a:buNone/>
            </a:pPr>
            <a:endParaRPr lang="sl-SI" sz="2400" dirty="0" smtClean="0">
              <a:latin typeface="Arial" charset="0"/>
              <a:cs typeface="Arial" charset="0"/>
            </a:endParaRPr>
          </a:p>
        </p:txBody>
      </p:sp>
      <p:pic>
        <p:nvPicPr>
          <p:cNvPr id="28674" name="Slika 8" descr="logo 1 scn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slov 1"/>
          <p:cNvSpPr>
            <a:spLocks noGrp="1"/>
          </p:cNvSpPr>
          <p:nvPr>
            <p:ph type="title"/>
          </p:nvPr>
        </p:nvSpPr>
        <p:spPr>
          <a:xfrm>
            <a:off x="1042988" y="333375"/>
            <a:ext cx="7643812" cy="8636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endParaRPr lang="sl-SI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6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4" descr="F:\FOTOGRAFIJE\ARHIV\ARHIV\ŠOLA\Š CENTER\PX01679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4775" y="4509120"/>
            <a:ext cx="3444277" cy="1926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4221088"/>
            <a:ext cx="2808312" cy="2294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Slika 8" descr="logo 1 scn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slov 1"/>
          <p:cNvSpPr>
            <a:spLocks noGrp="1"/>
          </p:cNvSpPr>
          <p:nvPr>
            <p:ph type="title"/>
          </p:nvPr>
        </p:nvSpPr>
        <p:spPr>
          <a:xfrm>
            <a:off x="1042988" y="549275"/>
            <a:ext cx="7643812" cy="719138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1600" b="1" dirty="0" smtClean="0">
                <a:latin typeface="Arial" pitchFamily="34" charset="0"/>
                <a:cs typeface="Arial" pitchFamily="34" charset="0"/>
              </a:rPr>
            </a:b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1600" b="1" dirty="0" smtClean="0">
                <a:latin typeface="Arial" pitchFamily="34" charset="0"/>
                <a:cs typeface="Arial" pitchFamily="34" charset="0"/>
              </a:rPr>
            </a:b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r>
              <a:rPr lang="sl-SI" b="1" dirty="0" smtClean="0"/>
              <a:t/>
            </a:r>
            <a:br>
              <a:rPr lang="sl-SI" b="1" dirty="0" smtClean="0"/>
            </a:br>
            <a:endParaRPr lang="sl-SI" dirty="0"/>
          </a:p>
        </p:txBody>
      </p:sp>
      <p:pic>
        <p:nvPicPr>
          <p:cNvPr id="29700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Slika 5" descr="D:\Damjana_šola_2013_2014\PROMOCIJA POKLICEV\POLETNE KREATIVNE DELAVNICE\DSC_050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0272" y="4149080"/>
            <a:ext cx="194421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5" descr="D:\Damjana_šola_2013_2014\PROMOCIJA POKLICEV\POLETNE KREATIVNE DELAVNICE\lasersko-gravirni-stroj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3933056"/>
            <a:ext cx="2592288" cy="2657979"/>
          </a:xfrm>
          <a:prstGeom prst="rect">
            <a:avLst/>
          </a:prstGeom>
          <a:noFill/>
        </p:spPr>
      </p:pic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2852936"/>
            <a:ext cx="3372148" cy="2094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oljeZBesedilom 8"/>
          <p:cNvSpPr txBox="1"/>
          <p:nvPr/>
        </p:nvSpPr>
        <p:spPr>
          <a:xfrm>
            <a:off x="323528" y="1412776"/>
            <a:ext cx="842493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000" indent="-288000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sl-SI" sz="2400" dirty="0" smtClean="0"/>
              <a:t>Oblikovanje izdelka s pomočjo grafičnega računalniškega programa – lasersko graviranje in rezanje.</a:t>
            </a:r>
          </a:p>
          <a:p>
            <a:pPr marL="288000" indent="-288000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sl-SI" sz="2400" dirty="0" smtClean="0"/>
              <a:t>Izdelava izdelka.</a:t>
            </a:r>
            <a:endParaRPr lang="sl-SI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Slika 8" descr="logo 1 scn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slov 1"/>
          <p:cNvSpPr>
            <a:spLocks noGrp="1"/>
          </p:cNvSpPr>
          <p:nvPr>
            <p:ph type="title"/>
          </p:nvPr>
        </p:nvSpPr>
        <p:spPr>
          <a:xfrm>
            <a:off x="1042988" y="333375"/>
            <a:ext cx="7643812" cy="8636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r>
              <a:rPr lang="sl-SI" sz="1400" b="1" dirty="0" smtClean="0"/>
              <a:t/>
            </a:r>
            <a:br>
              <a:rPr lang="sl-SI" sz="1400" b="1" dirty="0" smtClean="0"/>
            </a:br>
            <a:endParaRPr lang="sl-SI" sz="1400" dirty="0"/>
          </a:p>
        </p:txBody>
      </p:sp>
      <p:pic>
        <p:nvPicPr>
          <p:cNvPr id="30723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Ograda vsebine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l-SI" sz="2400" b="1" dirty="0" smtClean="0"/>
              <a:t>POTREBNO PREDZNAJE:</a:t>
            </a:r>
          </a:p>
          <a:p>
            <a:pPr marL="288000" indent="-288000">
              <a:lnSpc>
                <a:spcPct val="150000"/>
              </a:lnSpc>
              <a:spcBef>
                <a:spcPts val="0"/>
              </a:spcBef>
            </a:pPr>
            <a:r>
              <a:rPr lang="sl-SI" sz="2400" dirty="0" smtClean="0"/>
              <a:t>Osnovno poznavanje ročne obdelave in ročnega orodja</a:t>
            </a:r>
          </a:p>
          <a:p>
            <a:pPr marL="288000" indent="-288000">
              <a:lnSpc>
                <a:spcPct val="150000"/>
              </a:lnSpc>
              <a:spcBef>
                <a:spcPts val="0"/>
              </a:spcBef>
            </a:pPr>
            <a:r>
              <a:rPr lang="sl-SI" sz="2400" dirty="0" smtClean="0"/>
              <a:t>Osnovno poznavanje obdelave z lesno obdelovalnimi stroji (žaganje, vrtanje…)</a:t>
            </a:r>
          </a:p>
          <a:p>
            <a:pPr marL="288000" indent="-288000">
              <a:lnSpc>
                <a:spcPct val="150000"/>
              </a:lnSpc>
              <a:spcBef>
                <a:spcPts val="0"/>
              </a:spcBef>
            </a:pPr>
            <a:r>
              <a:rPr lang="sl-SI" sz="2400" dirty="0" smtClean="0"/>
              <a:t>Osnovno poznavanje programov CAD – računalniško risanje</a:t>
            </a:r>
          </a:p>
          <a:p>
            <a:pPr>
              <a:buNone/>
            </a:pPr>
            <a:endParaRPr lang="sl-SI" sz="2400" dirty="0" smtClean="0"/>
          </a:p>
          <a:p>
            <a:pPr>
              <a:buNone/>
            </a:pPr>
            <a:endParaRPr lang="sl-SI" b="1" dirty="0" smtClean="0"/>
          </a:p>
          <a:p>
            <a:pPr>
              <a:buFont typeface="Arial" charset="0"/>
              <a:buNone/>
            </a:pPr>
            <a:r>
              <a:rPr lang="sl-SI" b="1" dirty="0" smtClean="0"/>
              <a:t> </a:t>
            </a:r>
          </a:p>
          <a:p>
            <a:pPr>
              <a:buFont typeface="Arial" charset="0"/>
              <a:buNone/>
            </a:pPr>
            <a:endParaRPr lang="sl-SI" dirty="0" smtClean="0"/>
          </a:p>
        </p:txBody>
      </p:sp>
      <p:pic>
        <p:nvPicPr>
          <p:cNvPr id="3072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4365104"/>
            <a:ext cx="3024336" cy="1792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Ograda vsebine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887788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sl-SI" sz="4000" dirty="0" smtClean="0">
                <a:latin typeface="Arial" charset="0"/>
                <a:cs typeface="Arial" charset="0"/>
              </a:rPr>
              <a:t>MEHATRONIKA</a:t>
            </a:r>
          </a:p>
          <a:p>
            <a:pPr algn="ctr">
              <a:buFont typeface="Arial" charset="0"/>
              <a:buNone/>
            </a:pPr>
            <a:endParaRPr lang="sl-SI" sz="4000" b="1" dirty="0" smtClean="0">
              <a:latin typeface="Arial" charset="0"/>
              <a:cs typeface="Arial" charset="0"/>
            </a:endParaRPr>
          </a:p>
          <a:p>
            <a:pPr algn="ctr">
              <a:buFont typeface="Arial" charset="0"/>
              <a:buNone/>
            </a:pPr>
            <a:r>
              <a:rPr lang="sl-SI" sz="4000" b="1" dirty="0" smtClean="0">
                <a:latin typeface="Arial" charset="0"/>
                <a:cs typeface="Arial" charset="0"/>
              </a:rPr>
              <a:t>ROBOTIKA</a:t>
            </a:r>
          </a:p>
          <a:p>
            <a:pPr algn="ctr">
              <a:buFont typeface="Arial" charset="0"/>
              <a:buNone/>
            </a:pPr>
            <a:endParaRPr lang="sl-SI" b="1" dirty="0" smtClean="0">
              <a:latin typeface="Arial" charset="0"/>
              <a:cs typeface="Arial" charset="0"/>
            </a:endParaRPr>
          </a:p>
          <a:p>
            <a:pPr algn="ctr">
              <a:buFont typeface="Arial" charset="0"/>
              <a:buNone/>
            </a:pPr>
            <a:endParaRPr lang="sl-SI" b="1" dirty="0" smtClean="0">
              <a:latin typeface="Arial" charset="0"/>
              <a:cs typeface="Arial" charset="0"/>
            </a:endParaRPr>
          </a:p>
          <a:p>
            <a:pPr algn="ctr">
              <a:buFont typeface="Arial" charset="0"/>
              <a:buNone/>
            </a:pPr>
            <a:r>
              <a:rPr lang="sl-SI" sz="2400" b="1" dirty="0" smtClean="0">
                <a:latin typeface="Arial" charset="0"/>
                <a:cs typeface="Arial" charset="0"/>
              </a:rPr>
              <a:t>Izvajalec: Robert Polanc</a:t>
            </a:r>
          </a:p>
          <a:p>
            <a:pPr algn="ctr">
              <a:buFont typeface="Arial" charset="0"/>
              <a:buNone/>
            </a:pPr>
            <a:endParaRPr lang="sl-SI" b="1" dirty="0" smtClean="0">
              <a:latin typeface="Arial" charset="0"/>
              <a:cs typeface="Arial" charset="0"/>
            </a:endParaRPr>
          </a:p>
          <a:p>
            <a:pPr algn="ctr">
              <a:buFont typeface="Arial" charset="0"/>
              <a:buNone/>
            </a:pPr>
            <a:endParaRPr lang="sl-SI" b="1" dirty="0" smtClean="0">
              <a:latin typeface="Arial" charset="0"/>
              <a:cs typeface="Arial" charset="0"/>
            </a:endParaRPr>
          </a:p>
          <a:p>
            <a:pPr algn="ctr">
              <a:buFont typeface="Arial" charset="0"/>
              <a:buNone/>
            </a:pPr>
            <a:endParaRPr lang="sl-SI" sz="4000" b="1" dirty="0" smtClean="0">
              <a:latin typeface="Arial" charset="0"/>
              <a:cs typeface="Arial" charset="0"/>
            </a:endParaRPr>
          </a:p>
        </p:txBody>
      </p:sp>
      <p:pic>
        <p:nvPicPr>
          <p:cNvPr id="27650" name="Slika 8" descr="logo 1 scn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slov 1"/>
          <p:cNvSpPr>
            <a:spLocks noGrp="1"/>
          </p:cNvSpPr>
          <p:nvPr>
            <p:ph type="title"/>
          </p:nvPr>
        </p:nvSpPr>
        <p:spPr>
          <a:xfrm>
            <a:off x="1042988" y="404813"/>
            <a:ext cx="7643812" cy="8636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endParaRPr lang="sl-SI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2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6738" y="333375"/>
            <a:ext cx="3497262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Slika 8" descr="logo 1 scn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slov 1"/>
          <p:cNvSpPr>
            <a:spLocks noGrp="1"/>
          </p:cNvSpPr>
          <p:nvPr>
            <p:ph type="title"/>
          </p:nvPr>
        </p:nvSpPr>
        <p:spPr>
          <a:xfrm>
            <a:off x="1042988" y="333375"/>
            <a:ext cx="7643812" cy="8636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endParaRPr lang="sl-SI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6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grada vsebine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sz="2400" dirty="0" smtClean="0"/>
              <a:t>Spoznavanje osnov pnevmatike in hidravlike</a:t>
            </a:r>
          </a:p>
          <a:p>
            <a:r>
              <a:rPr lang="sl-SI" sz="2400" dirty="0" smtClean="0"/>
              <a:t>Spoznavanje krmiljenja procesov</a:t>
            </a:r>
          </a:p>
          <a:p>
            <a:r>
              <a:rPr lang="sl-SI" sz="2400" dirty="0" smtClean="0"/>
              <a:t>Spoznavanje osnov regulacije</a:t>
            </a:r>
          </a:p>
        </p:txBody>
      </p:sp>
      <p:pic>
        <p:nvPicPr>
          <p:cNvPr id="10" name="Slika 9" descr="Slike6 0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57884" y="2143116"/>
            <a:ext cx="2928958" cy="4409892"/>
          </a:xfrm>
          <a:prstGeom prst="rect">
            <a:avLst/>
          </a:prstGeom>
        </p:spPr>
      </p:pic>
      <p:pic>
        <p:nvPicPr>
          <p:cNvPr id="11" name="Slika 10" descr="Slike6 00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57224" y="3429000"/>
            <a:ext cx="4715711" cy="31320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Slika 8" descr="logo 1 scn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slov 1"/>
          <p:cNvSpPr>
            <a:spLocks noGrp="1"/>
          </p:cNvSpPr>
          <p:nvPr>
            <p:ph type="title"/>
          </p:nvPr>
        </p:nvSpPr>
        <p:spPr>
          <a:xfrm>
            <a:off x="1042988" y="549275"/>
            <a:ext cx="7643812" cy="719138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1600" b="1" dirty="0" smtClean="0">
                <a:latin typeface="Arial" pitchFamily="34" charset="0"/>
                <a:cs typeface="Arial" pitchFamily="34" charset="0"/>
              </a:rPr>
            </a:b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1600" b="1" dirty="0" smtClean="0">
                <a:latin typeface="Arial" pitchFamily="34" charset="0"/>
                <a:cs typeface="Arial" pitchFamily="34" charset="0"/>
              </a:rPr>
            </a:b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r>
              <a:rPr lang="sl-SI" b="1" dirty="0" smtClean="0"/>
              <a:t/>
            </a:r>
            <a:br>
              <a:rPr lang="sl-SI" b="1" dirty="0" smtClean="0"/>
            </a:br>
            <a:endParaRPr lang="sl-SI" dirty="0"/>
          </a:p>
        </p:txBody>
      </p:sp>
      <p:pic>
        <p:nvPicPr>
          <p:cNvPr id="29700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grada vsebine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sz="2400" dirty="0" smtClean="0"/>
              <a:t>Spoznavanje robotike</a:t>
            </a:r>
          </a:p>
          <a:p>
            <a:r>
              <a:rPr lang="sl-SI" sz="2400" dirty="0" smtClean="0"/>
              <a:t>Spoznavanje načinov programiranja</a:t>
            </a:r>
          </a:p>
          <a:p>
            <a:r>
              <a:rPr lang="sl-SI" sz="2400" dirty="0" smtClean="0"/>
              <a:t>Vaje z robotom</a:t>
            </a:r>
          </a:p>
          <a:p>
            <a:endParaRPr lang="sl-SI" dirty="0"/>
          </a:p>
        </p:txBody>
      </p:sp>
      <p:pic>
        <p:nvPicPr>
          <p:cNvPr id="10" name="Slika 9" descr="Slike6 0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802" y="2571744"/>
            <a:ext cx="5715072" cy="3938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Slika 8" descr="logo 1 scn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slov 1"/>
          <p:cNvSpPr>
            <a:spLocks noGrp="1"/>
          </p:cNvSpPr>
          <p:nvPr>
            <p:ph type="title"/>
          </p:nvPr>
        </p:nvSpPr>
        <p:spPr>
          <a:xfrm>
            <a:off x="1042988" y="333375"/>
            <a:ext cx="7643812" cy="8636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r>
              <a:rPr lang="sl-SI" sz="1400" b="1" dirty="0" smtClean="0"/>
              <a:t/>
            </a:r>
            <a:br>
              <a:rPr lang="sl-SI" sz="1400" b="1" dirty="0" smtClean="0"/>
            </a:br>
            <a:endParaRPr lang="sl-SI" sz="1400" dirty="0"/>
          </a:p>
        </p:txBody>
      </p:sp>
      <p:pic>
        <p:nvPicPr>
          <p:cNvPr id="30723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Ograda vsebine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l-SI" sz="2400" b="1" dirty="0" smtClean="0"/>
              <a:t>POTREBNO PREDZNAJE:</a:t>
            </a:r>
          </a:p>
          <a:p>
            <a:pPr marL="288000" indent="-288000">
              <a:lnSpc>
                <a:spcPct val="150000"/>
              </a:lnSpc>
              <a:spcBef>
                <a:spcPts val="0"/>
              </a:spcBef>
            </a:pPr>
            <a:r>
              <a:rPr lang="sl-SI" sz="2400" dirty="0" smtClean="0"/>
              <a:t>Končana triletna poklicna šola katerekoli smeri.</a:t>
            </a:r>
          </a:p>
          <a:p>
            <a:pPr>
              <a:buNone/>
            </a:pPr>
            <a:endParaRPr lang="sl-SI" sz="2400" dirty="0" smtClean="0"/>
          </a:p>
          <a:p>
            <a:pPr>
              <a:buNone/>
            </a:pPr>
            <a:endParaRPr lang="sl-SI" b="1" dirty="0" smtClean="0"/>
          </a:p>
          <a:p>
            <a:pPr>
              <a:buFont typeface="Arial" charset="0"/>
              <a:buNone/>
            </a:pPr>
            <a:r>
              <a:rPr lang="sl-SI" b="1" dirty="0" smtClean="0"/>
              <a:t> </a:t>
            </a:r>
          </a:p>
          <a:p>
            <a:pPr>
              <a:buFont typeface="Arial" charset="0"/>
              <a:buNone/>
            </a:pPr>
            <a:endParaRPr lang="sl-SI" dirty="0" smtClean="0"/>
          </a:p>
        </p:txBody>
      </p:sp>
      <p:pic>
        <p:nvPicPr>
          <p:cNvPr id="6" name="Slika 5" descr="Slike6 00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7554" y="2857496"/>
            <a:ext cx="5500694" cy="36534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sl-SI" smtClean="0"/>
          </a:p>
        </p:txBody>
      </p:sp>
      <p:pic>
        <p:nvPicPr>
          <p:cNvPr id="35842" name="Slika 8" descr="logo 1 scn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Naslov 1"/>
          <p:cNvSpPr>
            <a:spLocks noGrp="1"/>
          </p:cNvSpPr>
          <p:nvPr>
            <p:ph type="title"/>
          </p:nvPr>
        </p:nvSpPr>
        <p:spPr>
          <a:xfrm>
            <a:off x="1042988" y="404813"/>
            <a:ext cx="7643812" cy="1143000"/>
          </a:xfrm>
        </p:spPr>
        <p:txBody>
          <a:bodyPr/>
          <a:lstStyle/>
          <a:p>
            <a:pPr algn="l"/>
            <a:r>
              <a:rPr lang="sl-SI" sz="1400" b="1" smtClean="0">
                <a:latin typeface="Arial" charset="0"/>
                <a:cs typeface="Arial" charset="0"/>
              </a:rPr>
              <a:t>ŠOLSKI CENTER </a:t>
            </a:r>
            <a:br>
              <a:rPr lang="sl-SI" sz="1400" b="1" smtClean="0">
                <a:latin typeface="Arial" charset="0"/>
                <a:cs typeface="Arial" charset="0"/>
              </a:rPr>
            </a:br>
            <a:r>
              <a:rPr lang="sl-SI" sz="1400" b="1" smtClean="0">
                <a:latin typeface="Arial" charset="0"/>
                <a:cs typeface="Arial" charset="0"/>
              </a:rPr>
              <a:t>Novo mesto</a:t>
            </a:r>
            <a:br>
              <a:rPr lang="sl-SI" sz="1400" b="1" smtClean="0">
                <a:latin typeface="Arial" charset="0"/>
                <a:cs typeface="Arial" charset="0"/>
              </a:rPr>
            </a:br>
            <a:r>
              <a:rPr lang="sl-SI" sz="1400" b="1" smtClean="0">
                <a:latin typeface="Arial" charset="0"/>
                <a:cs typeface="Arial" charset="0"/>
              </a:rPr>
              <a:t>Medpodjetniški izobraževalni center</a:t>
            </a:r>
            <a:r>
              <a:rPr lang="sl-SI" sz="1400" b="1" smtClean="0"/>
              <a:t/>
            </a:r>
            <a:br>
              <a:rPr lang="sl-SI" sz="1400" b="1" smtClean="0"/>
            </a:br>
            <a:endParaRPr lang="sl-SI" sz="1400" smtClean="0"/>
          </a:p>
        </p:txBody>
      </p:sp>
      <p:pic>
        <p:nvPicPr>
          <p:cNvPr id="35844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Pravokotnik 6"/>
          <p:cNvSpPr>
            <a:spLocks noChangeArrowheads="1"/>
          </p:cNvSpPr>
          <p:nvPr/>
        </p:nvSpPr>
        <p:spPr bwMode="auto">
          <a:xfrm>
            <a:off x="1476375" y="2636838"/>
            <a:ext cx="57594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l-SI" sz="4000" b="1"/>
              <a:t>POTEK IZOBRAŽEVANJA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Slika 8" descr="logo 1 scn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slov 1"/>
          <p:cNvSpPr>
            <a:spLocks noGrp="1"/>
          </p:cNvSpPr>
          <p:nvPr>
            <p:ph type="title"/>
          </p:nvPr>
        </p:nvSpPr>
        <p:spPr>
          <a:xfrm>
            <a:off x="1042988" y="404813"/>
            <a:ext cx="7643812" cy="11430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20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2000" b="1" dirty="0" smtClean="0">
                <a:latin typeface="Arial" pitchFamily="34" charset="0"/>
                <a:cs typeface="Arial" pitchFamily="34" charset="0"/>
              </a:rPr>
            </a:br>
            <a:r>
              <a:rPr lang="sl-SI" sz="20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2000" b="1" dirty="0" smtClean="0">
                <a:latin typeface="Arial" pitchFamily="34" charset="0"/>
                <a:cs typeface="Arial" pitchFamily="34" charset="0"/>
              </a:rPr>
            </a:br>
            <a:r>
              <a:rPr lang="sl-SI" sz="20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r>
              <a:rPr lang="sl-SI" b="1" dirty="0" smtClean="0"/>
              <a:t/>
            </a:r>
            <a:br>
              <a:rPr lang="sl-SI" b="1" dirty="0" smtClean="0"/>
            </a:br>
            <a:endParaRPr lang="sl-SI" dirty="0"/>
          </a:p>
        </p:txBody>
      </p:sp>
      <p:pic>
        <p:nvPicPr>
          <p:cNvPr id="36867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Ograda vsebine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20725" lvl="1" indent="-274638">
              <a:buFont typeface="Wingdings" pitchFamily="2" charset="2"/>
              <a:buChar char="Ø"/>
            </a:pPr>
            <a:r>
              <a:rPr lang="sl-SI" sz="2000" dirty="0" smtClean="0">
                <a:latin typeface="Arial" charset="0"/>
                <a:cs typeface="Arial" charset="0"/>
              </a:rPr>
              <a:t>Izobraževanja bodo potekala na ŠC Novo mesto, Šegova ulica 112 v specializiranih učilnicah oziroma delavnicah MIC.</a:t>
            </a:r>
          </a:p>
          <a:p>
            <a:pPr marL="720725" lvl="1" indent="-274638">
              <a:buFont typeface="Arial" charset="0"/>
              <a:buNone/>
            </a:pPr>
            <a:endParaRPr lang="sl-SI" sz="2000" dirty="0" smtClean="0">
              <a:latin typeface="Arial" charset="0"/>
              <a:cs typeface="Arial" charset="0"/>
            </a:endParaRPr>
          </a:p>
          <a:p>
            <a:pPr marL="720725" lvl="1" indent="-274638">
              <a:buFont typeface="Wingdings" pitchFamily="2" charset="2"/>
              <a:buChar char="Ø"/>
            </a:pPr>
            <a:r>
              <a:rPr lang="sl-SI" sz="2000" dirty="0" smtClean="0">
                <a:latin typeface="Arial" charset="0"/>
                <a:cs typeface="Arial" charset="0"/>
              </a:rPr>
              <a:t>Vsa izobraževanja bodo potekala dvakrat do trikrat tedensko  v popoldanskem času od 13.30 do 19.00 ure.</a:t>
            </a:r>
          </a:p>
          <a:p>
            <a:pPr marL="720725" lvl="1" indent="-274638">
              <a:buFont typeface="Arial" charset="0"/>
              <a:buNone/>
            </a:pPr>
            <a:endParaRPr lang="sl-SI" sz="2000" dirty="0" smtClean="0">
              <a:latin typeface="Arial" charset="0"/>
              <a:cs typeface="Arial" charset="0"/>
            </a:endParaRPr>
          </a:p>
          <a:p>
            <a:pPr marL="720725" lvl="1" indent="-274638">
              <a:buFont typeface="Wingdings" pitchFamily="2" charset="2"/>
              <a:buChar char="Ø"/>
            </a:pPr>
            <a:r>
              <a:rPr lang="sl-SI" sz="2000" dirty="0" smtClean="0">
                <a:latin typeface="Arial" charset="0"/>
                <a:cs typeface="Arial" charset="0"/>
              </a:rPr>
              <a:t>Predviden začetek vseh izobraževanj je začetek septembra 2014.</a:t>
            </a:r>
          </a:p>
          <a:p>
            <a:pPr marL="720725" lvl="1" indent="-274638">
              <a:buFont typeface="Arial" charset="0"/>
              <a:buNone/>
            </a:pPr>
            <a:endParaRPr lang="sl-SI" sz="2000" dirty="0" smtClean="0">
              <a:latin typeface="Arial" charset="0"/>
              <a:cs typeface="Arial" charset="0"/>
            </a:endParaRPr>
          </a:p>
          <a:p>
            <a:pPr marL="720725" lvl="1" indent="-274638">
              <a:buFont typeface="Wingdings" pitchFamily="2" charset="2"/>
              <a:buChar char="Ø"/>
            </a:pPr>
            <a:r>
              <a:rPr lang="sl-SI" sz="2000" dirty="0" smtClean="0">
                <a:latin typeface="Arial" charset="0"/>
                <a:cs typeface="Arial" charset="0"/>
              </a:rPr>
              <a:t>Urniki izobraževanj bodo oblikovani naknadno na osnovi števila prijavljenih kandidatov.</a:t>
            </a:r>
          </a:p>
          <a:p>
            <a:pPr>
              <a:buFont typeface="Arial" charset="0"/>
              <a:buNone/>
            </a:pPr>
            <a:endParaRPr lang="sl-SI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Slika 8" descr="logo 1 scn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slov 1"/>
          <p:cNvSpPr>
            <a:spLocks noGrp="1"/>
          </p:cNvSpPr>
          <p:nvPr>
            <p:ph type="title"/>
          </p:nvPr>
        </p:nvSpPr>
        <p:spPr>
          <a:xfrm>
            <a:off x="1042988" y="404813"/>
            <a:ext cx="7643812" cy="11430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20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2000" b="1" dirty="0" smtClean="0">
                <a:latin typeface="Arial" pitchFamily="34" charset="0"/>
                <a:cs typeface="Arial" pitchFamily="34" charset="0"/>
              </a:rPr>
            </a:br>
            <a:r>
              <a:rPr lang="sl-SI" sz="20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2000" b="1" dirty="0" smtClean="0">
                <a:latin typeface="Arial" pitchFamily="34" charset="0"/>
                <a:cs typeface="Arial" pitchFamily="34" charset="0"/>
              </a:rPr>
            </a:br>
            <a:r>
              <a:rPr lang="sl-SI" sz="20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r>
              <a:rPr lang="sl-SI" b="1" dirty="0" smtClean="0"/>
              <a:t/>
            </a:r>
            <a:br>
              <a:rPr lang="sl-SI" b="1" dirty="0" smtClean="0"/>
            </a:br>
            <a:endParaRPr lang="sl-SI" dirty="0"/>
          </a:p>
        </p:txBody>
      </p:sp>
      <p:pic>
        <p:nvPicPr>
          <p:cNvPr id="37891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Ograda vsebine 6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pPr marL="720725" lvl="1" indent="-274638" algn="just">
              <a:buFont typeface="Wingdings" pitchFamily="2" charset="2"/>
              <a:buChar char="Ø"/>
            </a:pPr>
            <a:r>
              <a:rPr lang="sl-SI" sz="2000" smtClean="0">
                <a:latin typeface="Arial" charset="0"/>
                <a:cs typeface="Arial" charset="0"/>
              </a:rPr>
              <a:t>V primeru večjega števila prijavljenih kandidatov za posamezni program bomo oblikovali dve ali več skupin.</a:t>
            </a:r>
          </a:p>
          <a:p>
            <a:pPr marL="720725" lvl="1" indent="-274638">
              <a:buFont typeface="Arial" charset="0"/>
              <a:buNone/>
            </a:pPr>
            <a:endParaRPr lang="sl-SI" sz="2000" smtClean="0">
              <a:latin typeface="Arial" charset="0"/>
              <a:cs typeface="Arial" charset="0"/>
            </a:endParaRPr>
          </a:p>
          <a:p>
            <a:pPr marL="720725" lvl="1" indent="-274638" algn="just">
              <a:buFont typeface="Wingdings" pitchFamily="2" charset="2"/>
              <a:buChar char="Ø"/>
            </a:pPr>
            <a:r>
              <a:rPr lang="sl-SI" sz="2000" smtClean="0">
                <a:latin typeface="Arial" charset="0"/>
                <a:cs typeface="Arial" charset="0"/>
              </a:rPr>
              <a:t>Kandidati bodo v okviru programa izobraževanja izvajali tudi praktične vaje na posameznih obdelovalnih strojih, zato bodo morali kandidati na izobraževanju uporabljati svoja osebna zaščitna sredstva -  delovno obleko. Vsa dodatna sredstva kot so očala, predpasnike  rokavice… pa bo preskrbel izvajalec- ŠC Novo mesto,</a:t>
            </a:r>
          </a:p>
          <a:p>
            <a:pPr>
              <a:buFont typeface="Arial" charset="0"/>
              <a:buNone/>
            </a:pPr>
            <a:endParaRPr lang="sl-SI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Ograda vsebine 2"/>
          <p:cNvSpPr>
            <a:spLocks noGrp="1"/>
          </p:cNvSpPr>
          <p:nvPr>
            <p:ph idx="1"/>
          </p:nvPr>
        </p:nvSpPr>
        <p:spPr>
          <a:xfrm>
            <a:off x="468313" y="1600200"/>
            <a:ext cx="8218487" cy="4525963"/>
          </a:xfrm>
        </p:spPr>
        <p:txBody>
          <a:bodyPr/>
          <a:lstStyle/>
          <a:p>
            <a:pPr>
              <a:buFont typeface="Arial" charset="0"/>
              <a:buNone/>
            </a:pPr>
            <a:endParaRPr lang="sl-SI" smtClean="0"/>
          </a:p>
        </p:txBody>
      </p:sp>
      <p:pic>
        <p:nvPicPr>
          <p:cNvPr id="38914" name="Slika 8" descr="logo 1 scn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slov 1"/>
          <p:cNvSpPr>
            <a:spLocks noGrp="1"/>
          </p:cNvSpPr>
          <p:nvPr>
            <p:ph type="title"/>
          </p:nvPr>
        </p:nvSpPr>
        <p:spPr>
          <a:xfrm>
            <a:off x="1042988" y="404813"/>
            <a:ext cx="7643812" cy="792162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1400" b="1" dirty="0" smtClean="0">
                <a:latin typeface="Arial" pitchFamily="34" charset="0"/>
                <a:cs typeface="Arial" pitchFamily="34" charset="0"/>
              </a:rPr>
            </a:br>
            <a:r>
              <a:rPr lang="sl-SI" sz="14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r>
              <a:rPr lang="sl-SI" sz="1400" b="1" dirty="0" smtClean="0"/>
              <a:t/>
            </a:r>
            <a:br>
              <a:rPr lang="sl-SI" sz="1400" b="1" dirty="0" smtClean="0"/>
            </a:br>
            <a:endParaRPr lang="sl-SI" sz="1400" dirty="0"/>
          </a:p>
        </p:txBody>
      </p:sp>
      <p:pic>
        <p:nvPicPr>
          <p:cNvPr id="38916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7" name="Pravokotnik 6"/>
          <p:cNvSpPr>
            <a:spLocks noChangeArrowheads="1"/>
          </p:cNvSpPr>
          <p:nvPr/>
        </p:nvSpPr>
        <p:spPr bwMode="auto">
          <a:xfrm>
            <a:off x="2051050" y="2781300"/>
            <a:ext cx="4537075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l-SI" sz="4000" b="1"/>
              <a:t>ZAKLJUČEK IZOBRAŽEVANJA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Slika 8" descr="logo 1 scn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slov 1"/>
          <p:cNvSpPr>
            <a:spLocks noGrp="1"/>
          </p:cNvSpPr>
          <p:nvPr>
            <p:ph type="title"/>
          </p:nvPr>
        </p:nvSpPr>
        <p:spPr>
          <a:xfrm>
            <a:off x="971550" y="620713"/>
            <a:ext cx="7643813" cy="6477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1600" b="1" dirty="0" smtClean="0">
                <a:latin typeface="Arial" pitchFamily="34" charset="0"/>
                <a:cs typeface="Arial" pitchFamily="34" charset="0"/>
              </a:rPr>
            </a:b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1600" b="1" dirty="0" smtClean="0">
                <a:latin typeface="Arial" pitchFamily="34" charset="0"/>
                <a:cs typeface="Arial" pitchFamily="34" charset="0"/>
              </a:rPr>
            </a:b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r>
              <a:rPr lang="sl-SI" b="1" dirty="0" smtClean="0"/>
              <a:t/>
            </a:r>
            <a:br>
              <a:rPr lang="sl-SI" b="1" dirty="0" smtClean="0"/>
            </a:br>
            <a:endParaRPr lang="sl-SI" dirty="0"/>
          </a:p>
        </p:txBody>
      </p:sp>
      <p:pic>
        <p:nvPicPr>
          <p:cNvPr id="39939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0" name="Ograda vsebine 6"/>
          <p:cNvSpPr>
            <a:spLocks noGrp="1"/>
          </p:cNvSpPr>
          <p:nvPr>
            <p:ph idx="1"/>
          </p:nvPr>
        </p:nvSpPr>
        <p:spPr>
          <a:xfrm>
            <a:off x="457200" y="1628775"/>
            <a:ext cx="8229600" cy="4752975"/>
          </a:xfrm>
        </p:spPr>
        <p:txBody>
          <a:bodyPr/>
          <a:lstStyle/>
          <a:p>
            <a:pPr marL="720725" lvl="1" indent="-263525">
              <a:buFont typeface="Arial" charset="0"/>
              <a:buNone/>
            </a:pPr>
            <a:endParaRPr lang="sl-SI" sz="2000" smtClean="0">
              <a:latin typeface="Arial" charset="0"/>
              <a:cs typeface="Arial" charset="0"/>
            </a:endParaRPr>
          </a:p>
          <a:p>
            <a:pPr marL="720725" lvl="1" indent="-263525" algn="just">
              <a:buFont typeface="Wingdings" pitchFamily="2" charset="2"/>
              <a:buChar char="Ø"/>
            </a:pPr>
            <a:r>
              <a:rPr lang="sl-SI" sz="2000" smtClean="0">
                <a:latin typeface="Arial" charset="0"/>
                <a:cs typeface="Arial" charset="0"/>
              </a:rPr>
              <a:t>Za uspešno zaključitev izobraževanja posameznega kandidata je potrebna vsaj 90 % udeležba - prisotnost na samem izobraževanju.</a:t>
            </a:r>
          </a:p>
          <a:p>
            <a:pPr marL="720725" lvl="1" indent="-263525" algn="just">
              <a:buFont typeface="Arial" charset="0"/>
              <a:buNone/>
            </a:pPr>
            <a:endParaRPr lang="sl-SI" sz="2000" smtClean="0">
              <a:latin typeface="Arial" charset="0"/>
              <a:cs typeface="Arial" charset="0"/>
            </a:endParaRPr>
          </a:p>
          <a:p>
            <a:pPr marL="720725" lvl="1" indent="-263525" algn="just">
              <a:buFont typeface="Wingdings" pitchFamily="2" charset="2"/>
              <a:buChar char="Ø"/>
            </a:pPr>
            <a:r>
              <a:rPr lang="sl-SI" sz="2000" smtClean="0">
                <a:latin typeface="Arial" charset="0"/>
                <a:cs typeface="Arial" charset="0"/>
              </a:rPr>
              <a:t>Za vsa izobraževanja se bo vodila posebna evidenca- dokumentacija.</a:t>
            </a:r>
          </a:p>
          <a:p>
            <a:pPr marL="720725" lvl="1" indent="-263525" algn="just">
              <a:buFont typeface="Arial" charset="0"/>
              <a:buNone/>
            </a:pPr>
            <a:endParaRPr lang="sl-SI" sz="2000" smtClean="0">
              <a:latin typeface="Arial" charset="0"/>
              <a:cs typeface="Arial" charset="0"/>
            </a:endParaRPr>
          </a:p>
          <a:p>
            <a:pPr marL="720725" lvl="1" indent="-263525" algn="just">
              <a:buFont typeface="Wingdings" pitchFamily="2" charset="2"/>
              <a:buChar char="Ø"/>
            </a:pPr>
            <a:r>
              <a:rPr lang="sl-SI" sz="2000" smtClean="0">
                <a:latin typeface="Arial" charset="0"/>
                <a:cs typeface="Arial" charset="0"/>
              </a:rPr>
              <a:t>Vsi kandidati dobijo po uspešno končanem izobraževanju potrdila o uspešno pridobljenih dodatnih poklicnih kompetencah.</a:t>
            </a:r>
          </a:p>
          <a:p>
            <a:pPr marL="720725" lvl="1" indent="-263525" algn="just">
              <a:buFont typeface="Arial" charset="0"/>
              <a:buNone/>
            </a:pPr>
            <a:endParaRPr lang="sl-SI" sz="2000" smtClean="0">
              <a:latin typeface="Arial" charset="0"/>
              <a:cs typeface="Arial" charset="0"/>
            </a:endParaRPr>
          </a:p>
          <a:p>
            <a:pPr marL="720725" lvl="1" indent="-263525" algn="just">
              <a:buFont typeface="Wingdings" pitchFamily="2" charset="2"/>
              <a:buChar char="Ø"/>
            </a:pPr>
            <a:r>
              <a:rPr lang="sl-SI" sz="2000" smtClean="0">
                <a:latin typeface="Arial" charset="0"/>
                <a:cs typeface="Arial" charset="0"/>
              </a:rPr>
              <a:t>Izdana potrdila bodo kandidati lahko uporabili pri pridobivanju NPK.</a:t>
            </a:r>
          </a:p>
          <a:p>
            <a:pPr>
              <a:buFont typeface="Arial" charset="0"/>
              <a:buNone/>
            </a:pPr>
            <a:endParaRPr lang="sl-SI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sl-SI" sz="2000" dirty="0" smtClean="0"/>
          </a:p>
          <a:p>
            <a:pPr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l-SI" sz="2400" b="1" dirty="0" smtClean="0"/>
              <a:t>K</a:t>
            </a:r>
            <a:r>
              <a:rPr lang="sl-SI" sz="2400" b="1" dirty="0" smtClean="0">
                <a:latin typeface="Arial" pitchFamily="34" charset="0"/>
                <a:cs typeface="Arial" pitchFamily="34" charset="0"/>
              </a:rPr>
              <a:t>oordinatorka vseh izobraževanj</a:t>
            </a:r>
          </a:p>
          <a:p>
            <a:pPr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l-SI" sz="2400" b="1" dirty="0" smtClean="0">
                <a:latin typeface="Arial" pitchFamily="34" charset="0"/>
                <a:cs typeface="Arial" pitchFamily="34" charset="0"/>
              </a:rPr>
              <a:t>na ŠC Novo mesto je </a:t>
            </a:r>
          </a:p>
          <a:p>
            <a:pPr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l-SI" sz="2400" b="1" dirty="0" smtClean="0">
                <a:latin typeface="Arial" pitchFamily="34" charset="0"/>
                <a:cs typeface="Arial" pitchFamily="34" charset="0"/>
              </a:rPr>
              <a:t>Damjana Gruden.</a:t>
            </a:r>
          </a:p>
          <a:p>
            <a:pPr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sl-SI" sz="2400" b="1" dirty="0" smtClean="0">
              <a:latin typeface="Arial" pitchFamily="34" charset="0"/>
              <a:cs typeface="Arial" pitchFamily="34" charset="0"/>
            </a:endParaRPr>
          </a:p>
          <a:p>
            <a:pPr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l-SI" sz="2400" b="1" dirty="0" smtClean="0">
                <a:latin typeface="Arial" pitchFamily="34" charset="0"/>
                <a:cs typeface="Arial" pitchFamily="34" charset="0"/>
              </a:rPr>
              <a:t>Za dodatne informacije pokličite:</a:t>
            </a:r>
          </a:p>
          <a:p>
            <a:pPr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l-SI" sz="2400" b="1" dirty="0" smtClean="0">
                <a:latin typeface="Arial" pitchFamily="34" charset="0"/>
                <a:cs typeface="Arial" pitchFamily="34" charset="0"/>
              </a:rPr>
              <a:t>07 39 32 160</a:t>
            </a:r>
          </a:p>
          <a:p>
            <a:pPr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l-SI" sz="2400" b="1" dirty="0" smtClean="0">
                <a:latin typeface="Arial" pitchFamily="34" charset="0"/>
                <a:cs typeface="Arial" pitchFamily="34" charset="0"/>
              </a:rPr>
              <a:t>ali pišite</a:t>
            </a:r>
          </a:p>
          <a:p>
            <a:pPr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l-SI" sz="2400" b="1" dirty="0" err="1" smtClean="0">
                <a:latin typeface="Arial" pitchFamily="34" charset="0"/>
                <a:cs typeface="Arial" pitchFamily="34" charset="0"/>
                <a:hlinkClick r:id="rId2"/>
              </a:rPr>
              <a:t>damjana.gruden@guest.arnes.si</a:t>
            </a:r>
            <a:endParaRPr lang="sl-SI" sz="2400" b="1" dirty="0" smtClean="0">
              <a:latin typeface="Arial" pitchFamily="34" charset="0"/>
              <a:cs typeface="Arial" pitchFamily="34" charset="0"/>
            </a:endParaRPr>
          </a:p>
          <a:p>
            <a:pPr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sl-SI" sz="2000" dirty="0" smtClean="0">
              <a:latin typeface="Arial" pitchFamily="34" charset="0"/>
              <a:cs typeface="Arial" pitchFamily="34" charset="0"/>
            </a:endParaRPr>
          </a:p>
          <a:p>
            <a:pPr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l-SI" sz="2000" dirty="0" smtClean="0">
                <a:latin typeface="Arial" pitchFamily="34" charset="0"/>
                <a:cs typeface="Arial" pitchFamily="34" charset="0"/>
              </a:rPr>
              <a:t>	</a:t>
            </a:r>
          </a:p>
        </p:txBody>
      </p:sp>
      <p:pic>
        <p:nvPicPr>
          <p:cNvPr id="40962" name="Slika 8" descr="logo 1 scnm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333375"/>
            <a:ext cx="69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slov 1"/>
          <p:cNvSpPr>
            <a:spLocks noGrp="1"/>
          </p:cNvSpPr>
          <p:nvPr>
            <p:ph type="title"/>
          </p:nvPr>
        </p:nvSpPr>
        <p:spPr>
          <a:xfrm>
            <a:off x="1042988" y="476250"/>
            <a:ext cx="7643812" cy="936625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ŠOLSKI CENTER </a:t>
            </a:r>
            <a:br>
              <a:rPr lang="sl-SI" sz="1600" b="1" dirty="0" smtClean="0">
                <a:latin typeface="Arial" pitchFamily="34" charset="0"/>
                <a:cs typeface="Arial" pitchFamily="34" charset="0"/>
              </a:rPr>
            </a:b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Novo mesto</a:t>
            </a:r>
            <a:br>
              <a:rPr lang="sl-SI" sz="1600" b="1" dirty="0" smtClean="0">
                <a:latin typeface="Arial" pitchFamily="34" charset="0"/>
                <a:cs typeface="Arial" pitchFamily="34" charset="0"/>
              </a:rPr>
            </a:br>
            <a:r>
              <a:rPr lang="sl-SI" sz="1600" b="1" dirty="0" smtClean="0">
                <a:latin typeface="Arial" pitchFamily="34" charset="0"/>
                <a:cs typeface="Arial" pitchFamily="34" charset="0"/>
              </a:rPr>
              <a:t>Medpodjetniški izobraževalni center</a:t>
            </a:r>
            <a:r>
              <a:rPr lang="sl-SI" b="1" dirty="0" smtClean="0"/>
              <a:t/>
            </a:r>
            <a:br>
              <a:rPr lang="sl-SI" b="1" dirty="0" smtClean="0"/>
            </a:br>
            <a:endParaRPr lang="sl-SI" dirty="0"/>
          </a:p>
        </p:txBody>
      </p:sp>
      <p:pic>
        <p:nvPicPr>
          <p:cNvPr id="40964" name="rg_hi" descr="https://encrypted-tbn1.gstatic.com/images?q=tbn:ANd9GcTzsPkcWfz2ZM9k5TU9orqHCzB2Ha5K0nmJdEjrA1gUL0B5mx25X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5600" y="393700"/>
            <a:ext cx="34988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2847</TotalTime>
  <Words>804</Words>
  <Application>Microsoft Office PowerPoint</Application>
  <PresentationFormat>Diaprojekcija na zaslonu (4:3)</PresentationFormat>
  <Paragraphs>203</Paragraphs>
  <Slides>30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30</vt:i4>
      </vt:variant>
    </vt:vector>
  </HeadingPairs>
  <TitlesOfParts>
    <vt:vector size="31" baseType="lpstr">
      <vt:lpstr>Officeova tema</vt:lpstr>
      <vt:lpstr>Diapozitiv 1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  <vt:lpstr>ŠOLSKI CENTER  Novo mesto Medpodjetniški izobraževalni center </vt:lpstr>
    </vt:vector>
  </TitlesOfParts>
  <Company>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Diapozitiv 1</dc:title>
  <dc:creator>I</dc:creator>
  <cp:lastModifiedBy>Cvetka</cp:lastModifiedBy>
  <cp:revision>135</cp:revision>
  <dcterms:created xsi:type="dcterms:W3CDTF">2011-01-09T19:25:29Z</dcterms:created>
  <dcterms:modified xsi:type="dcterms:W3CDTF">2014-07-18T11:17:56Z</dcterms:modified>
</cp:coreProperties>
</file>